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17"/>
  </p:notesMasterIdLst>
  <p:sldIdLst>
    <p:sldId id="285" r:id="rId2"/>
    <p:sldId id="289" r:id="rId3"/>
    <p:sldId id="261" r:id="rId4"/>
    <p:sldId id="262" r:id="rId5"/>
    <p:sldId id="263" r:id="rId6"/>
    <p:sldId id="264" r:id="rId7"/>
    <p:sldId id="265" r:id="rId8"/>
    <p:sldId id="266" r:id="rId9"/>
    <p:sldId id="279" r:id="rId10"/>
    <p:sldId id="267" r:id="rId11"/>
    <p:sldId id="287" r:id="rId12"/>
    <p:sldId id="280" r:id="rId13"/>
    <p:sldId id="281" r:id="rId14"/>
    <p:sldId id="288" r:id="rId15"/>
    <p:sldId id="28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907393"/>
    <a:srgbClr val="D1A4D7"/>
    <a:srgbClr val="F9C8FA"/>
    <a:srgbClr val="FFF7F5"/>
    <a:srgbClr val="FFF5E4"/>
    <a:srgbClr val="FFF7DE"/>
    <a:srgbClr val="FBFDF5"/>
    <a:srgbClr val="F8FCEC"/>
    <a:srgbClr val="FFE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82" autoAdjust="0"/>
    <p:restoredTop sz="93447" autoAdjust="0"/>
  </p:normalViewPr>
  <p:slideViewPr>
    <p:cSldViewPr snapToGrid="0">
      <p:cViewPr varScale="1">
        <p:scale>
          <a:sx n="62" d="100"/>
          <a:sy n="62" d="100"/>
        </p:scale>
        <p:origin x="35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F2D76D-93FB-E046-A7F0-1BBC187B9C93}" type="doc">
      <dgm:prSet loTypeId="urn:microsoft.com/office/officeart/2005/8/layout/vList3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F57A37A7-6BE1-C44E-B143-C20F5903A120}">
      <dgm:prSet custT="1"/>
      <dgm:spPr/>
      <dgm:t>
        <a:bodyPr/>
        <a:lstStyle/>
        <a:p>
          <a:r>
            <a:rPr lang="en-GB" sz="3600" dirty="0"/>
            <a:t>To recognize the clinical presentations of SLE</a:t>
          </a:r>
          <a:endParaRPr lang="en-MY" sz="3600" dirty="0"/>
        </a:p>
      </dgm:t>
    </dgm:pt>
    <dgm:pt modelId="{D0517CEB-BDB8-B443-9448-4C9662ECFBD7}" type="parTrans" cxnId="{EE3F8508-6035-B44A-8582-313048FCAFD8}">
      <dgm:prSet/>
      <dgm:spPr/>
      <dgm:t>
        <a:bodyPr/>
        <a:lstStyle/>
        <a:p>
          <a:endParaRPr lang="en-GB" sz="1600"/>
        </a:p>
      </dgm:t>
    </dgm:pt>
    <dgm:pt modelId="{DF1DF56C-EF9C-074C-B0FA-4CB3B1F86BFD}" type="sibTrans" cxnId="{EE3F8508-6035-B44A-8582-313048FCAFD8}">
      <dgm:prSet/>
      <dgm:spPr/>
      <dgm:t>
        <a:bodyPr/>
        <a:lstStyle/>
        <a:p>
          <a:endParaRPr lang="en-GB" sz="1600"/>
        </a:p>
      </dgm:t>
    </dgm:pt>
    <dgm:pt modelId="{2FE1BEB2-D2BA-EC4C-8674-99ADA347404F}">
      <dgm:prSet custT="1"/>
      <dgm:spPr/>
      <dgm:t>
        <a:bodyPr/>
        <a:lstStyle/>
        <a:p>
          <a:r>
            <a:rPr lang="en-GB" sz="3600" dirty="0"/>
            <a:t>To understand the classification criteria for SLE</a:t>
          </a:r>
          <a:endParaRPr lang="en-MY" sz="3600" dirty="0"/>
        </a:p>
      </dgm:t>
    </dgm:pt>
    <dgm:pt modelId="{2819275D-92B3-D148-A7D6-9BFD3457139C}" type="parTrans" cxnId="{9985C44C-30FE-DA45-9EB5-B163E3D6B862}">
      <dgm:prSet/>
      <dgm:spPr/>
      <dgm:t>
        <a:bodyPr/>
        <a:lstStyle/>
        <a:p>
          <a:endParaRPr lang="en-GB" sz="1600"/>
        </a:p>
      </dgm:t>
    </dgm:pt>
    <dgm:pt modelId="{2A21C360-80CA-0E40-9B9F-E2AE9B008DB6}" type="sibTrans" cxnId="{9985C44C-30FE-DA45-9EB5-B163E3D6B862}">
      <dgm:prSet/>
      <dgm:spPr/>
      <dgm:t>
        <a:bodyPr/>
        <a:lstStyle/>
        <a:p>
          <a:endParaRPr lang="en-GB" sz="1600"/>
        </a:p>
      </dgm:t>
    </dgm:pt>
    <dgm:pt modelId="{1A0E5959-021A-C34B-9E38-5AE6E6C9D353}" type="pres">
      <dgm:prSet presAssocID="{3FF2D76D-93FB-E046-A7F0-1BBC187B9C93}" presName="linearFlow" presStyleCnt="0">
        <dgm:presLayoutVars>
          <dgm:dir/>
          <dgm:resizeHandles val="exact"/>
        </dgm:presLayoutVars>
      </dgm:prSet>
      <dgm:spPr/>
    </dgm:pt>
    <dgm:pt modelId="{DBEDF6CF-CA33-9B47-93F9-7F79C73FBABC}" type="pres">
      <dgm:prSet presAssocID="{F57A37A7-6BE1-C44E-B143-C20F5903A120}" presName="composite" presStyleCnt="0"/>
      <dgm:spPr/>
    </dgm:pt>
    <dgm:pt modelId="{0AA6D796-88D2-3A47-8A55-65C158842E26}" type="pres">
      <dgm:prSet presAssocID="{F57A37A7-6BE1-C44E-B143-C20F5903A120}" presName="imgShp" presStyleLbl="fgImgPlace1" presStyleIdx="0" presStyleCnt="2"/>
      <dgm:spPr>
        <a:blipFill rotWithShape="1"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B5E3D2B8-29B6-F24A-B740-D31734546088}" type="pres">
      <dgm:prSet presAssocID="{F57A37A7-6BE1-C44E-B143-C20F5903A120}" presName="txShp" presStyleLbl="node1" presStyleIdx="0" presStyleCnt="2">
        <dgm:presLayoutVars>
          <dgm:bulletEnabled val="1"/>
        </dgm:presLayoutVars>
      </dgm:prSet>
      <dgm:spPr/>
    </dgm:pt>
    <dgm:pt modelId="{ED1ED61F-EFD0-F44F-8F8A-B7CFFA03D564}" type="pres">
      <dgm:prSet presAssocID="{DF1DF56C-EF9C-074C-B0FA-4CB3B1F86BFD}" presName="spacing" presStyleCnt="0"/>
      <dgm:spPr/>
    </dgm:pt>
    <dgm:pt modelId="{23E74025-C399-F04D-B385-04C7E72D1135}" type="pres">
      <dgm:prSet presAssocID="{2FE1BEB2-D2BA-EC4C-8674-99ADA347404F}" presName="composite" presStyleCnt="0"/>
      <dgm:spPr/>
    </dgm:pt>
    <dgm:pt modelId="{A20D2462-5C5A-CE4B-B3CB-64B5B270EF7E}" type="pres">
      <dgm:prSet presAssocID="{2FE1BEB2-D2BA-EC4C-8674-99ADA347404F}" presName="imgShp" presStyleLbl="fgImgPlace1" presStyleIdx="1" presStyleCnt="2"/>
      <dgm:spPr>
        <a:blipFill rotWithShape="1"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C44949F3-3D8E-4C41-B938-DA3E54B2EA8A}" type="pres">
      <dgm:prSet presAssocID="{2FE1BEB2-D2BA-EC4C-8674-99ADA347404F}" presName="txShp" presStyleLbl="node1" presStyleIdx="1" presStyleCnt="2">
        <dgm:presLayoutVars>
          <dgm:bulletEnabled val="1"/>
        </dgm:presLayoutVars>
      </dgm:prSet>
      <dgm:spPr/>
    </dgm:pt>
  </dgm:ptLst>
  <dgm:cxnLst>
    <dgm:cxn modelId="{EE3F8508-6035-B44A-8582-313048FCAFD8}" srcId="{3FF2D76D-93FB-E046-A7F0-1BBC187B9C93}" destId="{F57A37A7-6BE1-C44E-B143-C20F5903A120}" srcOrd="0" destOrd="0" parTransId="{D0517CEB-BDB8-B443-9448-4C9662ECFBD7}" sibTransId="{DF1DF56C-EF9C-074C-B0FA-4CB3B1F86BFD}"/>
    <dgm:cxn modelId="{9985C44C-30FE-DA45-9EB5-B163E3D6B862}" srcId="{3FF2D76D-93FB-E046-A7F0-1BBC187B9C93}" destId="{2FE1BEB2-D2BA-EC4C-8674-99ADA347404F}" srcOrd="1" destOrd="0" parTransId="{2819275D-92B3-D148-A7D6-9BFD3457139C}" sibTransId="{2A21C360-80CA-0E40-9B9F-E2AE9B008DB6}"/>
    <dgm:cxn modelId="{C05F7854-8961-3E4B-9B0C-50DCC57C854A}" type="presOf" srcId="{2FE1BEB2-D2BA-EC4C-8674-99ADA347404F}" destId="{C44949F3-3D8E-4C41-B938-DA3E54B2EA8A}" srcOrd="0" destOrd="0" presId="urn:microsoft.com/office/officeart/2005/8/layout/vList3"/>
    <dgm:cxn modelId="{EA86C993-CD6B-3B49-B116-69D765DDFAC2}" type="presOf" srcId="{3FF2D76D-93FB-E046-A7F0-1BBC187B9C93}" destId="{1A0E5959-021A-C34B-9E38-5AE6E6C9D353}" srcOrd="0" destOrd="0" presId="urn:microsoft.com/office/officeart/2005/8/layout/vList3"/>
    <dgm:cxn modelId="{9FCB28B2-F926-C442-B343-468493E738C0}" type="presOf" srcId="{F57A37A7-6BE1-C44E-B143-C20F5903A120}" destId="{B5E3D2B8-29B6-F24A-B740-D31734546088}" srcOrd="0" destOrd="0" presId="urn:microsoft.com/office/officeart/2005/8/layout/vList3"/>
    <dgm:cxn modelId="{1E5FAD25-CF2E-5E4E-A1C2-7032FD0DD76B}" type="presParOf" srcId="{1A0E5959-021A-C34B-9E38-5AE6E6C9D353}" destId="{DBEDF6CF-CA33-9B47-93F9-7F79C73FBABC}" srcOrd="0" destOrd="0" presId="urn:microsoft.com/office/officeart/2005/8/layout/vList3"/>
    <dgm:cxn modelId="{28DBA2E4-7555-B543-9D05-5C3E00E38365}" type="presParOf" srcId="{DBEDF6CF-CA33-9B47-93F9-7F79C73FBABC}" destId="{0AA6D796-88D2-3A47-8A55-65C158842E26}" srcOrd="0" destOrd="0" presId="urn:microsoft.com/office/officeart/2005/8/layout/vList3"/>
    <dgm:cxn modelId="{DA99BFE8-F083-6F44-8762-6EB8C90B123E}" type="presParOf" srcId="{DBEDF6CF-CA33-9B47-93F9-7F79C73FBABC}" destId="{B5E3D2B8-29B6-F24A-B740-D31734546088}" srcOrd="1" destOrd="0" presId="urn:microsoft.com/office/officeart/2005/8/layout/vList3"/>
    <dgm:cxn modelId="{D6792E89-9E64-364E-9F04-A7F55909D833}" type="presParOf" srcId="{1A0E5959-021A-C34B-9E38-5AE6E6C9D353}" destId="{ED1ED61F-EFD0-F44F-8F8A-B7CFFA03D564}" srcOrd="1" destOrd="0" presId="urn:microsoft.com/office/officeart/2005/8/layout/vList3"/>
    <dgm:cxn modelId="{815729C7-260F-394D-9578-AD4F4B6517B0}" type="presParOf" srcId="{1A0E5959-021A-C34B-9E38-5AE6E6C9D353}" destId="{23E74025-C399-F04D-B385-04C7E72D1135}" srcOrd="2" destOrd="0" presId="urn:microsoft.com/office/officeart/2005/8/layout/vList3"/>
    <dgm:cxn modelId="{5ACACDE2-4376-F34C-B1F6-C6788F17840F}" type="presParOf" srcId="{23E74025-C399-F04D-B385-04C7E72D1135}" destId="{A20D2462-5C5A-CE4B-B3CB-64B5B270EF7E}" srcOrd="0" destOrd="0" presId="urn:microsoft.com/office/officeart/2005/8/layout/vList3"/>
    <dgm:cxn modelId="{7E9BF752-D39F-114C-8B4D-C83C98B61223}" type="presParOf" srcId="{23E74025-C399-F04D-B385-04C7E72D1135}" destId="{C44949F3-3D8E-4C41-B938-DA3E54B2EA8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34F777-7679-5440-ACF9-0ADEFE2A74AB}" type="doc">
      <dgm:prSet loTypeId="urn:microsoft.com/office/officeart/2005/8/layout/lProcess2" loCatId="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9926558B-E215-AA42-89A5-FC90C32DF53C}">
      <dgm:prSet phldrT="[Text]" custT="1"/>
      <dgm:spPr>
        <a:solidFill>
          <a:srgbClr val="F9C8FA"/>
        </a:solidFill>
      </dgm:spPr>
      <dgm:t>
        <a:bodyPr/>
        <a:lstStyle/>
        <a:p>
          <a:r>
            <a:rPr lang="en-GB" sz="2400" b="1" dirty="0">
              <a:latin typeface="+mj-lt"/>
            </a:rPr>
            <a:t>Lupus mimickers</a:t>
          </a:r>
        </a:p>
      </dgm:t>
    </dgm:pt>
    <dgm:pt modelId="{D478E859-889E-8449-A8B9-42FAFBAA2ECA}" type="parTrans" cxnId="{763A8773-E8D9-FA4D-B47C-C02F1630A0CB}">
      <dgm:prSet/>
      <dgm:spPr/>
      <dgm:t>
        <a:bodyPr/>
        <a:lstStyle/>
        <a:p>
          <a:endParaRPr lang="en-GB"/>
        </a:p>
      </dgm:t>
    </dgm:pt>
    <dgm:pt modelId="{628C5382-DAC0-F947-AA7F-FC69EF59E858}" type="sibTrans" cxnId="{763A8773-E8D9-FA4D-B47C-C02F1630A0CB}">
      <dgm:prSet/>
      <dgm:spPr/>
      <dgm:t>
        <a:bodyPr/>
        <a:lstStyle/>
        <a:p>
          <a:endParaRPr lang="en-GB"/>
        </a:p>
      </dgm:t>
    </dgm:pt>
    <dgm:pt modelId="{F144826A-9950-6B4C-A091-E4CFCAECD9A7}">
      <dgm:prSet phldrT="[Text]" custT="1"/>
      <dgm:spPr/>
      <dgm:t>
        <a:bodyPr/>
        <a:lstStyle/>
        <a:p>
          <a:r>
            <a:rPr lang="en-GB" sz="2400" dirty="0"/>
            <a:t>Infection</a:t>
          </a:r>
        </a:p>
      </dgm:t>
    </dgm:pt>
    <dgm:pt modelId="{F79A7970-4D46-0F42-9EC9-68A1C8B29788}" type="parTrans" cxnId="{9E34F8B9-03D6-5646-95B2-419E6AF2F9E6}">
      <dgm:prSet/>
      <dgm:spPr/>
      <dgm:t>
        <a:bodyPr/>
        <a:lstStyle/>
        <a:p>
          <a:endParaRPr lang="en-GB"/>
        </a:p>
      </dgm:t>
    </dgm:pt>
    <dgm:pt modelId="{EF3240A3-4C38-BE47-BF49-2CC4ACCF337C}" type="sibTrans" cxnId="{9E34F8B9-03D6-5646-95B2-419E6AF2F9E6}">
      <dgm:prSet/>
      <dgm:spPr/>
      <dgm:t>
        <a:bodyPr/>
        <a:lstStyle/>
        <a:p>
          <a:endParaRPr lang="en-GB"/>
        </a:p>
      </dgm:t>
    </dgm:pt>
    <dgm:pt modelId="{C9517304-61C7-8641-A7AD-C573E97E4FDA}">
      <dgm:prSet phldrT="[Text]" custT="1"/>
      <dgm:spPr/>
      <dgm:t>
        <a:bodyPr/>
        <a:lstStyle/>
        <a:p>
          <a:r>
            <a:rPr lang="en-GB" sz="2400" dirty="0"/>
            <a:t>Neoplasm </a:t>
          </a:r>
        </a:p>
      </dgm:t>
    </dgm:pt>
    <dgm:pt modelId="{CB55EF6A-4B19-2B4F-8AD1-540A9FA62FA7}" type="parTrans" cxnId="{75EB66CB-768B-C845-BAA0-05829284CCC3}">
      <dgm:prSet/>
      <dgm:spPr/>
      <dgm:t>
        <a:bodyPr/>
        <a:lstStyle/>
        <a:p>
          <a:endParaRPr lang="en-GB"/>
        </a:p>
      </dgm:t>
    </dgm:pt>
    <dgm:pt modelId="{B0105625-F39A-7645-B7B3-9A497E255F55}" type="sibTrans" cxnId="{75EB66CB-768B-C845-BAA0-05829284CCC3}">
      <dgm:prSet/>
      <dgm:spPr/>
      <dgm:t>
        <a:bodyPr/>
        <a:lstStyle/>
        <a:p>
          <a:endParaRPr lang="en-GB"/>
        </a:p>
      </dgm:t>
    </dgm:pt>
    <dgm:pt modelId="{ACA2E741-2095-AC41-A53E-D2963173E021}">
      <dgm:prSet phldrT="[Text]" custT="1"/>
      <dgm:spPr/>
      <dgm:t>
        <a:bodyPr/>
        <a:lstStyle/>
        <a:p>
          <a:r>
            <a:rPr lang="en-GB" sz="2400" dirty="0"/>
            <a:t>Other autoimmune diseases</a:t>
          </a:r>
        </a:p>
      </dgm:t>
    </dgm:pt>
    <dgm:pt modelId="{0E8FAB12-1D6A-7D49-9543-AE00E616A989}" type="parTrans" cxnId="{995EEE97-8153-0248-B0C9-D120077DD252}">
      <dgm:prSet/>
      <dgm:spPr/>
      <dgm:t>
        <a:bodyPr/>
        <a:lstStyle/>
        <a:p>
          <a:endParaRPr lang="en-GB"/>
        </a:p>
      </dgm:t>
    </dgm:pt>
    <dgm:pt modelId="{252DE6B9-450D-334D-8A52-2955F836431B}" type="sibTrans" cxnId="{995EEE97-8153-0248-B0C9-D120077DD252}">
      <dgm:prSet/>
      <dgm:spPr/>
      <dgm:t>
        <a:bodyPr/>
        <a:lstStyle/>
        <a:p>
          <a:endParaRPr lang="en-GB"/>
        </a:p>
      </dgm:t>
    </dgm:pt>
    <dgm:pt modelId="{0F6A4E0C-520E-9749-A5CC-4656B5C3F82D}">
      <dgm:prSet phldrT="[Text]" custT="1"/>
      <dgm:spPr/>
      <dgm:t>
        <a:bodyPr/>
        <a:lstStyle/>
        <a:p>
          <a:r>
            <a:rPr lang="en-GB" sz="2400" dirty="0"/>
            <a:t>Medication or vaccine-related</a:t>
          </a:r>
        </a:p>
      </dgm:t>
    </dgm:pt>
    <dgm:pt modelId="{2C79E4B2-EAA7-7A4A-8C7D-930014839316}" type="parTrans" cxnId="{36D0E3E7-7916-3A46-A33B-9974EA967D47}">
      <dgm:prSet/>
      <dgm:spPr/>
      <dgm:t>
        <a:bodyPr/>
        <a:lstStyle/>
        <a:p>
          <a:endParaRPr lang="en-GB"/>
        </a:p>
      </dgm:t>
    </dgm:pt>
    <dgm:pt modelId="{E20BB5B8-4C02-C548-8CF8-28FA778BE303}" type="sibTrans" cxnId="{36D0E3E7-7916-3A46-A33B-9974EA967D47}">
      <dgm:prSet/>
      <dgm:spPr/>
      <dgm:t>
        <a:bodyPr/>
        <a:lstStyle/>
        <a:p>
          <a:endParaRPr lang="en-GB"/>
        </a:p>
      </dgm:t>
    </dgm:pt>
    <dgm:pt modelId="{B98C80A5-BA29-AB4A-A004-28DBD4046621}" type="pres">
      <dgm:prSet presAssocID="{1B34F777-7679-5440-ACF9-0ADEFE2A74AB}" presName="theList" presStyleCnt="0">
        <dgm:presLayoutVars>
          <dgm:dir/>
          <dgm:animLvl val="lvl"/>
          <dgm:resizeHandles val="exact"/>
        </dgm:presLayoutVars>
      </dgm:prSet>
      <dgm:spPr/>
    </dgm:pt>
    <dgm:pt modelId="{D31087F2-1624-4C4C-8B30-1FD47BE503FD}" type="pres">
      <dgm:prSet presAssocID="{9926558B-E215-AA42-89A5-FC90C32DF53C}" presName="compNode" presStyleCnt="0"/>
      <dgm:spPr/>
    </dgm:pt>
    <dgm:pt modelId="{ACCECCF2-CDA3-4843-A547-AF119DBA99A9}" type="pres">
      <dgm:prSet presAssocID="{9926558B-E215-AA42-89A5-FC90C32DF53C}" presName="aNode" presStyleLbl="bgShp" presStyleIdx="0" presStyleCnt="1" custScaleY="100000" custLinFactNeighborX="34602" custLinFactNeighborY="3365"/>
      <dgm:spPr/>
    </dgm:pt>
    <dgm:pt modelId="{015BB243-D7D8-B84E-AC58-0A451AE29B2B}" type="pres">
      <dgm:prSet presAssocID="{9926558B-E215-AA42-89A5-FC90C32DF53C}" presName="textNode" presStyleLbl="bgShp" presStyleIdx="0" presStyleCnt="1"/>
      <dgm:spPr/>
    </dgm:pt>
    <dgm:pt modelId="{A62D91F2-64E3-3F47-9939-6B9507DEEAE0}" type="pres">
      <dgm:prSet presAssocID="{9926558B-E215-AA42-89A5-FC90C32DF53C}" presName="compChildNode" presStyleCnt="0"/>
      <dgm:spPr/>
    </dgm:pt>
    <dgm:pt modelId="{47B584BB-AF21-F747-A6E4-405AE3596B2E}" type="pres">
      <dgm:prSet presAssocID="{9926558B-E215-AA42-89A5-FC90C32DF53C}" presName="theInnerList" presStyleCnt="0"/>
      <dgm:spPr/>
    </dgm:pt>
    <dgm:pt modelId="{7EF5F90F-93AE-6541-9890-3F87AEB874A7}" type="pres">
      <dgm:prSet presAssocID="{F144826A-9950-6B4C-A091-E4CFCAECD9A7}" presName="childNode" presStyleLbl="node1" presStyleIdx="0" presStyleCnt="4">
        <dgm:presLayoutVars>
          <dgm:bulletEnabled val="1"/>
        </dgm:presLayoutVars>
      </dgm:prSet>
      <dgm:spPr/>
    </dgm:pt>
    <dgm:pt modelId="{51F65CA8-FAAD-D74A-88EA-FC15151766EB}" type="pres">
      <dgm:prSet presAssocID="{F144826A-9950-6B4C-A091-E4CFCAECD9A7}" presName="aSpace2" presStyleCnt="0"/>
      <dgm:spPr/>
    </dgm:pt>
    <dgm:pt modelId="{F16A38EF-FCEA-DD4E-B4AC-E02E3970185E}" type="pres">
      <dgm:prSet presAssocID="{C9517304-61C7-8641-A7AD-C573E97E4FDA}" presName="childNode" presStyleLbl="node1" presStyleIdx="1" presStyleCnt="4">
        <dgm:presLayoutVars>
          <dgm:bulletEnabled val="1"/>
        </dgm:presLayoutVars>
      </dgm:prSet>
      <dgm:spPr/>
    </dgm:pt>
    <dgm:pt modelId="{8EE1C0F7-E745-354D-8317-33AEA9A55FC4}" type="pres">
      <dgm:prSet presAssocID="{C9517304-61C7-8641-A7AD-C573E97E4FDA}" presName="aSpace2" presStyleCnt="0"/>
      <dgm:spPr/>
    </dgm:pt>
    <dgm:pt modelId="{C514C9D6-518D-8942-9369-7D1CCE0FA306}" type="pres">
      <dgm:prSet presAssocID="{0F6A4E0C-520E-9749-A5CC-4656B5C3F82D}" presName="childNode" presStyleLbl="node1" presStyleIdx="2" presStyleCnt="4">
        <dgm:presLayoutVars>
          <dgm:bulletEnabled val="1"/>
        </dgm:presLayoutVars>
      </dgm:prSet>
      <dgm:spPr/>
    </dgm:pt>
    <dgm:pt modelId="{2EA3B6B0-20A4-5349-A016-6C8E87592E99}" type="pres">
      <dgm:prSet presAssocID="{0F6A4E0C-520E-9749-A5CC-4656B5C3F82D}" presName="aSpace2" presStyleCnt="0"/>
      <dgm:spPr/>
    </dgm:pt>
    <dgm:pt modelId="{2AA201B4-DF3D-8D41-91C5-60010482C8DB}" type="pres">
      <dgm:prSet presAssocID="{ACA2E741-2095-AC41-A53E-D2963173E021}" presName="childNode" presStyleLbl="node1" presStyleIdx="3" presStyleCnt="4">
        <dgm:presLayoutVars>
          <dgm:bulletEnabled val="1"/>
        </dgm:presLayoutVars>
      </dgm:prSet>
      <dgm:spPr/>
    </dgm:pt>
  </dgm:ptLst>
  <dgm:cxnLst>
    <dgm:cxn modelId="{57929D10-7D5B-E247-B985-C4FFB95E18FD}" type="presOf" srcId="{0F6A4E0C-520E-9749-A5CC-4656B5C3F82D}" destId="{C514C9D6-518D-8942-9369-7D1CCE0FA306}" srcOrd="0" destOrd="0" presId="urn:microsoft.com/office/officeart/2005/8/layout/lProcess2"/>
    <dgm:cxn modelId="{8FB7A53F-72AA-2949-B7AD-95A85BD82A7F}" type="presOf" srcId="{1B34F777-7679-5440-ACF9-0ADEFE2A74AB}" destId="{B98C80A5-BA29-AB4A-A004-28DBD4046621}" srcOrd="0" destOrd="0" presId="urn:microsoft.com/office/officeart/2005/8/layout/lProcess2"/>
    <dgm:cxn modelId="{45CFAA4D-CEC0-4F41-A3BB-66E5873677E3}" type="presOf" srcId="{ACA2E741-2095-AC41-A53E-D2963173E021}" destId="{2AA201B4-DF3D-8D41-91C5-60010482C8DB}" srcOrd="0" destOrd="0" presId="urn:microsoft.com/office/officeart/2005/8/layout/lProcess2"/>
    <dgm:cxn modelId="{59037570-FFFF-3547-9207-A8404DE70A21}" type="presOf" srcId="{9926558B-E215-AA42-89A5-FC90C32DF53C}" destId="{ACCECCF2-CDA3-4843-A547-AF119DBA99A9}" srcOrd="0" destOrd="0" presId="urn:microsoft.com/office/officeart/2005/8/layout/lProcess2"/>
    <dgm:cxn modelId="{763A8773-E8D9-FA4D-B47C-C02F1630A0CB}" srcId="{1B34F777-7679-5440-ACF9-0ADEFE2A74AB}" destId="{9926558B-E215-AA42-89A5-FC90C32DF53C}" srcOrd="0" destOrd="0" parTransId="{D478E859-889E-8449-A8B9-42FAFBAA2ECA}" sibTransId="{628C5382-DAC0-F947-AA7F-FC69EF59E858}"/>
    <dgm:cxn modelId="{995EEE97-8153-0248-B0C9-D120077DD252}" srcId="{9926558B-E215-AA42-89A5-FC90C32DF53C}" destId="{ACA2E741-2095-AC41-A53E-D2963173E021}" srcOrd="3" destOrd="0" parTransId="{0E8FAB12-1D6A-7D49-9543-AE00E616A989}" sibTransId="{252DE6B9-450D-334D-8A52-2955F836431B}"/>
    <dgm:cxn modelId="{9E34F8B9-03D6-5646-95B2-419E6AF2F9E6}" srcId="{9926558B-E215-AA42-89A5-FC90C32DF53C}" destId="{F144826A-9950-6B4C-A091-E4CFCAECD9A7}" srcOrd="0" destOrd="0" parTransId="{F79A7970-4D46-0F42-9EC9-68A1C8B29788}" sibTransId="{EF3240A3-4C38-BE47-BF49-2CC4ACCF337C}"/>
    <dgm:cxn modelId="{75EB66CB-768B-C845-BAA0-05829284CCC3}" srcId="{9926558B-E215-AA42-89A5-FC90C32DF53C}" destId="{C9517304-61C7-8641-A7AD-C573E97E4FDA}" srcOrd="1" destOrd="0" parTransId="{CB55EF6A-4B19-2B4F-8AD1-540A9FA62FA7}" sibTransId="{B0105625-F39A-7645-B7B3-9A497E255F55}"/>
    <dgm:cxn modelId="{178146DE-DEF4-674E-AC2B-E7173C5E30B0}" type="presOf" srcId="{C9517304-61C7-8641-A7AD-C573E97E4FDA}" destId="{F16A38EF-FCEA-DD4E-B4AC-E02E3970185E}" srcOrd="0" destOrd="0" presId="urn:microsoft.com/office/officeart/2005/8/layout/lProcess2"/>
    <dgm:cxn modelId="{36D0E3E7-7916-3A46-A33B-9974EA967D47}" srcId="{9926558B-E215-AA42-89A5-FC90C32DF53C}" destId="{0F6A4E0C-520E-9749-A5CC-4656B5C3F82D}" srcOrd="2" destOrd="0" parTransId="{2C79E4B2-EAA7-7A4A-8C7D-930014839316}" sibTransId="{E20BB5B8-4C02-C548-8CF8-28FA778BE303}"/>
    <dgm:cxn modelId="{CA935BEC-81AA-4B4E-882B-387E0CFA371B}" type="presOf" srcId="{F144826A-9950-6B4C-A091-E4CFCAECD9A7}" destId="{7EF5F90F-93AE-6541-9890-3F87AEB874A7}" srcOrd="0" destOrd="0" presId="urn:microsoft.com/office/officeart/2005/8/layout/lProcess2"/>
    <dgm:cxn modelId="{CF1EE4EF-AA9B-C542-83B0-DC7C295D8C63}" type="presOf" srcId="{9926558B-E215-AA42-89A5-FC90C32DF53C}" destId="{015BB243-D7D8-B84E-AC58-0A451AE29B2B}" srcOrd="1" destOrd="0" presId="urn:microsoft.com/office/officeart/2005/8/layout/lProcess2"/>
    <dgm:cxn modelId="{947EA6CF-BDD4-4E46-95C7-5053CE66D82C}" type="presParOf" srcId="{B98C80A5-BA29-AB4A-A004-28DBD4046621}" destId="{D31087F2-1624-4C4C-8B30-1FD47BE503FD}" srcOrd="0" destOrd="0" presId="urn:microsoft.com/office/officeart/2005/8/layout/lProcess2"/>
    <dgm:cxn modelId="{BFDAE72D-4EB8-DC48-A4D8-737F3F1EA572}" type="presParOf" srcId="{D31087F2-1624-4C4C-8B30-1FD47BE503FD}" destId="{ACCECCF2-CDA3-4843-A547-AF119DBA99A9}" srcOrd="0" destOrd="0" presId="urn:microsoft.com/office/officeart/2005/8/layout/lProcess2"/>
    <dgm:cxn modelId="{114B0B2E-DE2A-E145-8E98-318D1D73A419}" type="presParOf" srcId="{D31087F2-1624-4C4C-8B30-1FD47BE503FD}" destId="{015BB243-D7D8-B84E-AC58-0A451AE29B2B}" srcOrd="1" destOrd="0" presId="urn:microsoft.com/office/officeart/2005/8/layout/lProcess2"/>
    <dgm:cxn modelId="{CC5492CA-E681-2F40-AA5D-A8D2CB5ADD2B}" type="presParOf" srcId="{D31087F2-1624-4C4C-8B30-1FD47BE503FD}" destId="{A62D91F2-64E3-3F47-9939-6B9507DEEAE0}" srcOrd="2" destOrd="0" presId="urn:microsoft.com/office/officeart/2005/8/layout/lProcess2"/>
    <dgm:cxn modelId="{C2A16854-BFD9-0A45-9986-27F9B24FE1AC}" type="presParOf" srcId="{A62D91F2-64E3-3F47-9939-6B9507DEEAE0}" destId="{47B584BB-AF21-F747-A6E4-405AE3596B2E}" srcOrd="0" destOrd="0" presId="urn:microsoft.com/office/officeart/2005/8/layout/lProcess2"/>
    <dgm:cxn modelId="{5D7FD291-54B7-D948-962E-6695CCE003F1}" type="presParOf" srcId="{47B584BB-AF21-F747-A6E4-405AE3596B2E}" destId="{7EF5F90F-93AE-6541-9890-3F87AEB874A7}" srcOrd="0" destOrd="0" presId="urn:microsoft.com/office/officeart/2005/8/layout/lProcess2"/>
    <dgm:cxn modelId="{1BBD1904-57E3-0344-99F0-315CAF31D06B}" type="presParOf" srcId="{47B584BB-AF21-F747-A6E4-405AE3596B2E}" destId="{51F65CA8-FAAD-D74A-88EA-FC15151766EB}" srcOrd="1" destOrd="0" presId="urn:microsoft.com/office/officeart/2005/8/layout/lProcess2"/>
    <dgm:cxn modelId="{E2EB930A-655E-2F43-836C-9F20B4115532}" type="presParOf" srcId="{47B584BB-AF21-F747-A6E4-405AE3596B2E}" destId="{F16A38EF-FCEA-DD4E-B4AC-E02E3970185E}" srcOrd="2" destOrd="0" presId="urn:microsoft.com/office/officeart/2005/8/layout/lProcess2"/>
    <dgm:cxn modelId="{21026EB5-27B4-6F41-A574-53148666EAB8}" type="presParOf" srcId="{47B584BB-AF21-F747-A6E4-405AE3596B2E}" destId="{8EE1C0F7-E745-354D-8317-33AEA9A55FC4}" srcOrd="3" destOrd="0" presId="urn:microsoft.com/office/officeart/2005/8/layout/lProcess2"/>
    <dgm:cxn modelId="{9EF7B568-CBE8-EB4C-AAB5-0136F54610A2}" type="presParOf" srcId="{47B584BB-AF21-F747-A6E4-405AE3596B2E}" destId="{C514C9D6-518D-8942-9369-7D1CCE0FA306}" srcOrd="4" destOrd="0" presId="urn:microsoft.com/office/officeart/2005/8/layout/lProcess2"/>
    <dgm:cxn modelId="{92B690D2-C0AB-544A-BA36-B420DF849E40}" type="presParOf" srcId="{47B584BB-AF21-F747-A6E4-405AE3596B2E}" destId="{2EA3B6B0-20A4-5349-A016-6C8E87592E99}" srcOrd="5" destOrd="0" presId="urn:microsoft.com/office/officeart/2005/8/layout/lProcess2"/>
    <dgm:cxn modelId="{68CB39A2-0A90-804E-AE40-006F33B1CC1A}" type="presParOf" srcId="{47B584BB-AF21-F747-A6E4-405AE3596B2E}" destId="{2AA201B4-DF3D-8D41-91C5-60010482C8DB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BBC0E3-BD95-5E42-B0F2-4D1D23BCE85C}" type="doc">
      <dgm:prSet loTypeId="urn:microsoft.com/office/officeart/2005/8/layout/hProcess9" loCatId="" qsTypeId="urn:microsoft.com/office/officeart/2005/8/quickstyle/simple4" qsCatId="simple" csTypeId="urn:microsoft.com/office/officeart/2005/8/colors/accent3_1" csCatId="accent3" phldr="1"/>
      <dgm:spPr/>
      <dgm:t>
        <a:bodyPr/>
        <a:lstStyle/>
        <a:p>
          <a:endParaRPr lang="en-GB"/>
        </a:p>
      </dgm:t>
    </dgm:pt>
    <dgm:pt modelId="{EA11A98E-89AA-044E-B3F5-E85FE4D0ED56}">
      <dgm:prSet custT="1"/>
      <dgm:spPr>
        <a:ln w="38100">
          <a:solidFill>
            <a:srgbClr val="907393"/>
          </a:solidFill>
        </a:ln>
      </dgm:spPr>
      <dgm:t>
        <a:bodyPr/>
        <a:lstStyle/>
        <a:p>
          <a:pPr algn="l" rtl="0"/>
          <a:r>
            <a:rPr lang="en-GB" sz="2000" dirty="0"/>
            <a:t>1982 American College of Rheumatology Revised Criteria for Classification of SLE</a:t>
          </a:r>
          <a:r>
            <a:rPr lang="en-GB" sz="2000" baseline="30000" dirty="0"/>
            <a:t>34</a:t>
          </a:r>
        </a:p>
      </dgm:t>
    </dgm:pt>
    <dgm:pt modelId="{36A703BC-0930-B548-966E-CD45ED672EBE}" type="parTrans" cxnId="{7AAB932D-C0BE-3D4C-9D27-241DA62ADA9B}">
      <dgm:prSet/>
      <dgm:spPr/>
      <dgm:t>
        <a:bodyPr/>
        <a:lstStyle/>
        <a:p>
          <a:endParaRPr lang="en-GB" sz="2000"/>
        </a:p>
      </dgm:t>
    </dgm:pt>
    <dgm:pt modelId="{8F78F998-60C9-ED4B-A874-A33C0B0A82C8}" type="sibTrans" cxnId="{7AAB932D-C0BE-3D4C-9D27-241DA62ADA9B}">
      <dgm:prSet/>
      <dgm:spPr/>
      <dgm:t>
        <a:bodyPr/>
        <a:lstStyle/>
        <a:p>
          <a:endParaRPr lang="en-GB" sz="2000"/>
        </a:p>
      </dgm:t>
    </dgm:pt>
    <dgm:pt modelId="{ED9BBBBC-B507-C64D-AD89-934B2C30E177}">
      <dgm:prSet custT="1"/>
      <dgm:spPr>
        <a:ln w="38100">
          <a:solidFill>
            <a:srgbClr val="907393"/>
          </a:solidFill>
        </a:ln>
      </dgm:spPr>
      <dgm:t>
        <a:bodyPr/>
        <a:lstStyle/>
        <a:p>
          <a:pPr rtl="0"/>
          <a:r>
            <a:rPr lang="en-GB" sz="2000" dirty="0"/>
            <a:t>1997 American College of Rheumatology Revised Criteria for Classification of SLE</a:t>
          </a:r>
          <a:r>
            <a:rPr lang="en-GB" sz="2000" baseline="30000" dirty="0">
              <a:latin typeface="+mj-lt"/>
            </a:rPr>
            <a:t>35</a:t>
          </a:r>
          <a:endParaRPr lang="en-GB" sz="2000" dirty="0"/>
        </a:p>
      </dgm:t>
    </dgm:pt>
    <dgm:pt modelId="{2089A57D-469C-7D4C-9C21-36F891F034F4}" type="parTrans" cxnId="{8E27146B-02E6-064A-A4F1-54F8436E380F}">
      <dgm:prSet/>
      <dgm:spPr/>
      <dgm:t>
        <a:bodyPr/>
        <a:lstStyle/>
        <a:p>
          <a:endParaRPr lang="en-GB" sz="2000"/>
        </a:p>
      </dgm:t>
    </dgm:pt>
    <dgm:pt modelId="{37B08AF2-054C-9A44-BD25-BD014576658B}" type="sibTrans" cxnId="{8E27146B-02E6-064A-A4F1-54F8436E380F}">
      <dgm:prSet/>
      <dgm:spPr/>
      <dgm:t>
        <a:bodyPr/>
        <a:lstStyle/>
        <a:p>
          <a:endParaRPr lang="en-GB" sz="2000"/>
        </a:p>
      </dgm:t>
    </dgm:pt>
    <dgm:pt modelId="{67080E8A-4616-5844-A14C-1E04A978C6C9}">
      <dgm:prSet custT="1"/>
      <dgm:spPr>
        <a:ln w="38100">
          <a:solidFill>
            <a:srgbClr val="907393"/>
          </a:solidFill>
        </a:ln>
      </dgm:spPr>
      <dgm:t>
        <a:bodyPr/>
        <a:lstStyle/>
        <a:p>
          <a:pPr rtl="0"/>
          <a:r>
            <a:rPr lang="en-GB" sz="2000" dirty="0"/>
            <a:t>2012 SLICC Classification Criteria for SLE</a:t>
          </a:r>
          <a:r>
            <a:rPr lang="en-GB" sz="2000" baseline="30000" dirty="0">
              <a:latin typeface="+mj-lt"/>
            </a:rPr>
            <a:t>36</a:t>
          </a:r>
          <a:endParaRPr lang="en-GB" sz="2000" dirty="0"/>
        </a:p>
      </dgm:t>
    </dgm:pt>
    <dgm:pt modelId="{84C4E047-3DD5-FA42-9D9C-50C0F15EAEE9}" type="parTrans" cxnId="{E0DD5879-01C8-5346-86E1-6A60401E2928}">
      <dgm:prSet/>
      <dgm:spPr/>
      <dgm:t>
        <a:bodyPr/>
        <a:lstStyle/>
        <a:p>
          <a:endParaRPr lang="en-GB" sz="2000"/>
        </a:p>
      </dgm:t>
    </dgm:pt>
    <dgm:pt modelId="{A90F6B17-B551-E64A-BE0B-7C4190F459E6}" type="sibTrans" cxnId="{E0DD5879-01C8-5346-86E1-6A60401E2928}">
      <dgm:prSet/>
      <dgm:spPr/>
      <dgm:t>
        <a:bodyPr/>
        <a:lstStyle/>
        <a:p>
          <a:endParaRPr lang="en-GB" sz="2000"/>
        </a:p>
      </dgm:t>
    </dgm:pt>
    <dgm:pt modelId="{B81FA262-9F37-1944-80E3-7F0B87C837C0}">
      <dgm:prSet custT="1"/>
      <dgm:spPr>
        <a:ln w="38100">
          <a:solidFill>
            <a:srgbClr val="907393"/>
          </a:solidFill>
        </a:ln>
      </dgm:spPr>
      <dgm:t>
        <a:bodyPr/>
        <a:lstStyle/>
        <a:p>
          <a:pPr rtl="0"/>
          <a:r>
            <a:rPr lang="en-GB" sz="2000" dirty="0"/>
            <a:t>2019 ACR/ EULAR Classification Criteria for SLE</a:t>
          </a:r>
          <a:r>
            <a:rPr lang="en-GB" sz="2000" baseline="30000" dirty="0"/>
            <a:t>23</a:t>
          </a:r>
        </a:p>
      </dgm:t>
    </dgm:pt>
    <dgm:pt modelId="{EF34A51B-5DD1-AC4C-9195-4B6F5EAFD6D0}" type="parTrans" cxnId="{171EF8BA-9C18-A545-AF32-89C03AC40314}">
      <dgm:prSet/>
      <dgm:spPr/>
      <dgm:t>
        <a:bodyPr/>
        <a:lstStyle/>
        <a:p>
          <a:endParaRPr lang="en-GB" sz="2000"/>
        </a:p>
      </dgm:t>
    </dgm:pt>
    <dgm:pt modelId="{25A5497D-8732-A94B-88A7-BC4A79D9D33E}" type="sibTrans" cxnId="{171EF8BA-9C18-A545-AF32-89C03AC40314}">
      <dgm:prSet/>
      <dgm:spPr/>
      <dgm:t>
        <a:bodyPr/>
        <a:lstStyle/>
        <a:p>
          <a:endParaRPr lang="en-GB" sz="2000"/>
        </a:p>
      </dgm:t>
    </dgm:pt>
    <dgm:pt modelId="{44848769-FC37-F845-B7C3-E3FCA61EA19F}" type="pres">
      <dgm:prSet presAssocID="{38BBC0E3-BD95-5E42-B0F2-4D1D23BCE85C}" presName="CompostProcess" presStyleCnt="0">
        <dgm:presLayoutVars>
          <dgm:dir/>
          <dgm:resizeHandles val="exact"/>
        </dgm:presLayoutVars>
      </dgm:prSet>
      <dgm:spPr/>
    </dgm:pt>
    <dgm:pt modelId="{D0A72E96-8BBE-E442-8B98-FEC77BCFEE83}" type="pres">
      <dgm:prSet presAssocID="{38BBC0E3-BD95-5E42-B0F2-4D1D23BCE85C}" presName="arrow" presStyleLbl="bgShp" presStyleIdx="0" presStyleCnt="1"/>
      <dgm:spPr>
        <a:solidFill>
          <a:srgbClr val="F9C8FA"/>
        </a:solidFill>
      </dgm:spPr>
    </dgm:pt>
    <dgm:pt modelId="{0B67D998-A97E-FE46-AD9F-56E4D2ACEA7C}" type="pres">
      <dgm:prSet presAssocID="{38BBC0E3-BD95-5E42-B0F2-4D1D23BCE85C}" presName="linearProcess" presStyleCnt="0"/>
      <dgm:spPr/>
    </dgm:pt>
    <dgm:pt modelId="{EAAC380A-7690-D842-AFEF-00C9FF5B8981}" type="pres">
      <dgm:prSet presAssocID="{EA11A98E-89AA-044E-B3F5-E85FE4D0ED56}" presName="textNode" presStyleLbl="node1" presStyleIdx="0" presStyleCnt="4">
        <dgm:presLayoutVars>
          <dgm:bulletEnabled val="1"/>
        </dgm:presLayoutVars>
      </dgm:prSet>
      <dgm:spPr/>
    </dgm:pt>
    <dgm:pt modelId="{223280C2-64DE-F84A-8D5A-31733BFECF35}" type="pres">
      <dgm:prSet presAssocID="{8F78F998-60C9-ED4B-A874-A33C0B0A82C8}" presName="sibTrans" presStyleCnt="0"/>
      <dgm:spPr/>
    </dgm:pt>
    <dgm:pt modelId="{CE2484BD-0252-3642-92FF-B215002C0F26}" type="pres">
      <dgm:prSet presAssocID="{ED9BBBBC-B507-C64D-AD89-934B2C30E177}" presName="textNode" presStyleLbl="node1" presStyleIdx="1" presStyleCnt="4">
        <dgm:presLayoutVars>
          <dgm:bulletEnabled val="1"/>
        </dgm:presLayoutVars>
      </dgm:prSet>
      <dgm:spPr/>
    </dgm:pt>
    <dgm:pt modelId="{0F4219A3-B53D-784A-A94A-6F6FDDC0160E}" type="pres">
      <dgm:prSet presAssocID="{37B08AF2-054C-9A44-BD25-BD014576658B}" presName="sibTrans" presStyleCnt="0"/>
      <dgm:spPr/>
    </dgm:pt>
    <dgm:pt modelId="{28B5C5BF-483B-7941-85DB-0D03FEA7E40E}" type="pres">
      <dgm:prSet presAssocID="{67080E8A-4616-5844-A14C-1E04A978C6C9}" presName="textNode" presStyleLbl="node1" presStyleIdx="2" presStyleCnt="4">
        <dgm:presLayoutVars>
          <dgm:bulletEnabled val="1"/>
        </dgm:presLayoutVars>
      </dgm:prSet>
      <dgm:spPr/>
    </dgm:pt>
    <dgm:pt modelId="{07A1A671-727B-3743-B7B1-FCEC66B67B7E}" type="pres">
      <dgm:prSet presAssocID="{A90F6B17-B551-E64A-BE0B-7C4190F459E6}" presName="sibTrans" presStyleCnt="0"/>
      <dgm:spPr/>
    </dgm:pt>
    <dgm:pt modelId="{875D139C-BB8C-5440-A53D-5015E4F57B3E}" type="pres">
      <dgm:prSet presAssocID="{B81FA262-9F37-1944-80E3-7F0B87C837C0}" presName="textNode" presStyleLbl="node1" presStyleIdx="3" presStyleCnt="4">
        <dgm:presLayoutVars>
          <dgm:bulletEnabled val="1"/>
        </dgm:presLayoutVars>
      </dgm:prSet>
      <dgm:spPr/>
    </dgm:pt>
  </dgm:ptLst>
  <dgm:cxnLst>
    <dgm:cxn modelId="{6870C423-C277-0A4D-9EFA-FE0B939A454B}" type="presOf" srcId="{EA11A98E-89AA-044E-B3F5-E85FE4D0ED56}" destId="{EAAC380A-7690-D842-AFEF-00C9FF5B8981}" srcOrd="0" destOrd="0" presId="urn:microsoft.com/office/officeart/2005/8/layout/hProcess9"/>
    <dgm:cxn modelId="{7AAB932D-C0BE-3D4C-9D27-241DA62ADA9B}" srcId="{38BBC0E3-BD95-5E42-B0F2-4D1D23BCE85C}" destId="{EA11A98E-89AA-044E-B3F5-E85FE4D0ED56}" srcOrd="0" destOrd="0" parTransId="{36A703BC-0930-B548-966E-CD45ED672EBE}" sibTransId="{8F78F998-60C9-ED4B-A874-A33C0B0A82C8}"/>
    <dgm:cxn modelId="{8E27146B-02E6-064A-A4F1-54F8436E380F}" srcId="{38BBC0E3-BD95-5E42-B0F2-4D1D23BCE85C}" destId="{ED9BBBBC-B507-C64D-AD89-934B2C30E177}" srcOrd="1" destOrd="0" parTransId="{2089A57D-469C-7D4C-9C21-36F891F034F4}" sibTransId="{37B08AF2-054C-9A44-BD25-BD014576658B}"/>
    <dgm:cxn modelId="{E0DD5879-01C8-5346-86E1-6A60401E2928}" srcId="{38BBC0E3-BD95-5E42-B0F2-4D1D23BCE85C}" destId="{67080E8A-4616-5844-A14C-1E04A978C6C9}" srcOrd="2" destOrd="0" parTransId="{84C4E047-3DD5-FA42-9D9C-50C0F15EAEE9}" sibTransId="{A90F6B17-B551-E64A-BE0B-7C4190F459E6}"/>
    <dgm:cxn modelId="{2165AC9D-3C9D-3B4C-A2F5-2840E4959115}" type="presOf" srcId="{67080E8A-4616-5844-A14C-1E04A978C6C9}" destId="{28B5C5BF-483B-7941-85DB-0D03FEA7E40E}" srcOrd="0" destOrd="0" presId="urn:microsoft.com/office/officeart/2005/8/layout/hProcess9"/>
    <dgm:cxn modelId="{BDBD3CA1-34D1-B441-A2D3-BE14E8BB47B1}" type="presOf" srcId="{ED9BBBBC-B507-C64D-AD89-934B2C30E177}" destId="{CE2484BD-0252-3642-92FF-B215002C0F26}" srcOrd="0" destOrd="0" presId="urn:microsoft.com/office/officeart/2005/8/layout/hProcess9"/>
    <dgm:cxn modelId="{F0BA5EB9-6403-C441-80B3-AD934004728B}" type="presOf" srcId="{38BBC0E3-BD95-5E42-B0F2-4D1D23BCE85C}" destId="{44848769-FC37-F845-B7C3-E3FCA61EA19F}" srcOrd="0" destOrd="0" presId="urn:microsoft.com/office/officeart/2005/8/layout/hProcess9"/>
    <dgm:cxn modelId="{171EF8BA-9C18-A545-AF32-89C03AC40314}" srcId="{38BBC0E3-BD95-5E42-B0F2-4D1D23BCE85C}" destId="{B81FA262-9F37-1944-80E3-7F0B87C837C0}" srcOrd="3" destOrd="0" parTransId="{EF34A51B-5DD1-AC4C-9195-4B6F5EAFD6D0}" sibTransId="{25A5497D-8732-A94B-88A7-BC4A79D9D33E}"/>
    <dgm:cxn modelId="{3FE159D7-AFB3-CF46-AACF-13AC9B693DE8}" type="presOf" srcId="{B81FA262-9F37-1944-80E3-7F0B87C837C0}" destId="{875D139C-BB8C-5440-A53D-5015E4F57B3E}" srcOrd="0" destOrd="0" presId="urn:microsoft.com/office/officeart/2005/8/layout/hProcess9"/>
    <dgm:cxn modelId="{6896727E-9584-8449-99E6-98962AE081E3}" type="presParOf" srcId="{44848769-FC37-F845-B7C3-E3FCA61EA19F}" destId="{D0A72E96-8BBE-E442-8B98-FEC77BCFEE83}" srcOrd="0" destOrd="0" presId="urn:microsoft.com/office/officeart/2005/8/layout/hProcess9"/>
    <dgm:cxn modelId="{D4FDDA06-B266-8749-BE07-D5020BA601B2}" type="presParOf" srcId="{44848769-FC37-F845-B7C3-E3FCA61EA19F}" destId="{0B67D998-A97E-FE46-AD9F-56E4D2ACEA7C}" srcOrd="1" destOrd="0" presId="urn:microsoft.com/office/officeart/2005/8/layout/hProcess9"/>
    <dgm:cxn modelId="{CC571ADD-4D09-3343-BB5E-201D697BBFE9}" type="presParOf" srcId="{0B67D998-A97E-FE46-AD9F-56E4D2ACEA7C}" destId="{EAAC380A-7690-D842-AFEF-00C9FF5B8981}" srcOrd="0" destOrd="0" presId="urn:microsoft.com/office/officeart/2005/8/layout/hProcess9"/>
    <dgm:cxn modelId="{CB751302-5941-DA49-806B-17911EE83A52}" type="presParOf" srcId="{0B67D998-A97E-FE46-AD9F-56E4D2ACEA7C}" destId="{223280C2-64DE-F84A-8D5A-31733BFECF35}" srcOrd="1" destOrd="0" presId="urn:microsoft.com/office/officeart/2005/8/layout/hProcess9"/>
    <dgm:cxn modelId="{52581BF7-3373-6A4A-8A2D-7D6471BD707E}" type="presParOf" srcId="{0B67D998-A97E-FE46-AD9F-56E4D2ACEA7C}" destId="{CE2484BD-0252-3642-92FF-B215002C0F26}" srcOrd="2" destOrd="0" presId="urn:microsoft.com/office/officeart/2005/8/layout/hProcess9"/>
    <dgm:cxn modelId="{B6A4DBD3-44F4-DA45-A9EF-1626FDDB21E3}" type="presParOf" srcId="{0B67D998-A97E-FE46-AD9F-56E4D2ACEA7C}" destId="{0F4219A3-B53D-784A-A94A-6F6FDDC0160E}" srcOrd="3" destOrd="0" presId="urn:microsoft.com/office/officeart/2005/8/layout/hProcess9"/>
    <dgm:cxn modelId="{93268BBE-26E5-B744-8A53-5CD5AEA24202}" type="presParOf" srcId="{0B67D998-A97E-FE46-AD9F-56E4D2ACEA7C}" destId="{28B5C5BF-483B-7941-85DB-0D03FEA7E40E}" srcOrd="4" destOrd="0" presId="urn:microsoft.com/office/officeart/2005/8/layout/hProcess9"/>
    <dgm:cxn modelId="{37976A0D-54B9-5B4C-AA84-F4D917938A45}" type="presParOf" srcId="{0B67D998-A97E-FE46-AD9F-56E4D2ACEA7C}" destId="{07A1A671-727B-3743-B7B1-FCEC66B67B7E}" srcOrd="5" destOrd="0" presId="urn:microsoft.com/office/officeart/2005/8/layout/hProcess9"/>
    <dgm:cxn modelId="{F4806002-7EBE-3748-B23C-A220D4436297}" type="presParOf" srcId="{0B67D998-A97E-FE46-AD9F-56E4D2ACEA7C}" destId="{875D139C-BB8C-5440-A53D-5015E4F57B3E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E3D2B8-29B6-F24A-B740-D31734546088}">
      <dsp:nvSpPr>
        <dsp:cNvPr id="0" name=""/>
        <dsp:cNvSpPr/>
      </dsp:nvSpPr>
      <dsp:spPr>
        <a:xfrm rot="10800000">
          <a:off x="2306684" y="3191"/>
          <a:ext cx="7144893" cy="2028125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4347" tIns="137160" rIns="256032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To recognize the clinical presentations of SLE</a:t>
          </a:r>
          <a:endParaRPr lang="en-MY" sz="3600" kern="1200" dirty="0"/>
        </a:p>
      </dsp:txBody>
      <dsp:txXfrm rot="10800000">
        <a:off x="2813715" y="3191"/>
        <a:ext cx="6637862" cy="2028125"/>
      </dsp:txXfrm>
    </dsp:sp>
    <dsp:sp modelId="{0AA6D796-88D2-3A47-8A55-65C158842E26}">
      <dsp:nvSpPr>
        <dsp:cNvPr id="0" name=""/>
        <dsp:cNvSpPr/>
      </dsp:nvSpPr>
      <dsp:spPr>
        <a:xfrm>
          <a:off x="1292622" y="3191"/>
          <a:ext cx="2028125" cy="2028125"/>
        </a:xfrm>
        <a:prstGeom prst="ellipse">
          <a:avLst/>
        </a:prstGeom>
        <a:blipFill rotWithShape="1"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4949F3-3D8E-4C41-B938-DA3E54B2EA8A}">
      <dsp:nvSpPr>
        <dsp:cNvPr id="0" name=""/>
        <dsp:cNvSpPr/>
      </dsp:nvSpPr>
      <dsp:spPr>
        <a:xfrm rot="10800000">
          <a:off x="2306684" y="2636726"/>
          <a:ext cx="7144893" cy="2028125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4347" tIns="137160" rIns="256032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600" kern="1200" dirty="0"/>
            <a:t>To understand the classification criteria for SLE</a:t>
          </a:r>
          <a:endParaRPr lang="en-MY" sz="3600" kern="1200" dirty="0"/>
        </a:p>
      </dsp:txBody>
      <dsp:txXfrm rot="10800000">
        <a:off x="2813715" y="2636726"/>
        <a:ext cx="6637862" cy="2028125"/>
      </dsp:txXfrm>
    </dsp:sp>
    <dsp:sp modelId="{A20D2462-5C5A-CE4B-B3CB-64B5B270EF7E}">
      <dsp:nvSpPr>
        <dsp:cNvPr id="0" name=""/>
        <dsp:cNvSpPr/>
      </dsp:nvSpPr>
      <dsp:spPr>
        <a:xfrm>
          <a:off x="1292622" y="2636726"/>
          <a:ext cx="2028125" cy="2028125"/>
        </a:xfrm>
        <a:prstGeom prst="ellipse">
          <a:avLst/>
        </a:prstGeom>
        <a:blipFill rotWithShape="1"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CECCF2-CDA3-4843-A547-AF119DBA99A9}">
      <dsp:nvSpPr>
        <dsp:cNvPr id="0" name=""/>
        <dsp:cNvSpPr/>
      </dsp:nvSpPr>
      <dsp:spPr>
        <a:xfrm>
          <a:off x="5871" y="0"/>
          <a:ext cx="6006377" cy="2747962"/>
        </a:xfrm>
        <a:prstGeom prst="roundRect">
          <a:avLst>
            <a:gd name="adj" fmla="val 10000"/>
          </a:avLst>
        </a:prstGeom>
        <a:solidFill>
          <a:srgbClr val="F9C8F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b="1" kern="1200" dirty="0">
              <a:latin typeface="+mj-lt"/>
            </a:rPr>
            <a:t>Lupus mimickers</a:t>
          </a:r>
        </a:p>
      </dsp:txBody>
      <dsp:txXfrm>
        <a:off x="5871" y="0"/>
        <a:ext cx="6006377" cy="824388"/>
      </dsp:txXfrm>
    </dsp:sp>
    <dsp:sp modelId="{7EF5F90F-93AE-6541-9890-3F87AEB874A7}">
      <dsp:nvSpPr>
        <dsp:cNvPr id="0" name=""/>
        <dsp:cNvSpPr/>
      </dsp:nvSpPr>
      <dsp:spPr>
        <a:xfrm>
          <a:off x="603573" y="824455"/>
          <a:ext cx="4805102" cy="40031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Infection</a:t>
          </a:r>
        </a:p>
      </dsp:txBody>
      <dsp:txXfrm>
        <a:off x="615298" y="836180"/>
        <a:ext cx="4781652" cy="376869"/>
      </dsp:txXfrm>
    </dsp:sp>
    <dsp:sp modelId="{F16A38EF-FCEA-DD4E-B4AC-E02E3970185E}">
      <dsp:nvSpPr>
        <dsp:cNvPr id="0" name=""/>
        <dsp:cNvSpPr/>
      </dsp:nvSpPr>
      <dsp:spPr>
        <a:xfrm>
          <a:off x="603573" y="1286363"/>
          <a:ext cx="4805102" cy="40031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Neoplasm </a:t>
          </a:r>
        </a:p>
      </dsp:txBody>
      <dsp:txXfrm>
        <a:off x="615298" y="1298088"/>
        <a:ext cx="4781652" cy="376869"/>
      </dsp:txXfrm>
    </dsp:sp>
    <dsp:sp modelId="{C514C9D6-518D-8942-9369-7D1CCE0FA306}">
      <dsp:nvSpPr>
        <dsp:cNvPr id="0" name=""/>
        <dsp:cNvSpPr/>
      </dsp:nvSpPr>
      <dsp:spPr>
        <a:xfrm>
          <a:off x="603573" y="1748270"/>
          <a:ext cx="4805102" cy="40031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Medication or vaccine-related</a:t>
          </a:r>
        </a:p>
      </dsp:txBody>
      <dsp:txXfrm>
        <a:off x="615298" y="1759995"/>
        <a:ext cx="4781652" cy="376869"/>
      </dsp:txXfrm>
    </dsp:sp>
    <dsp:sp modelId="{2AA201B4-DF3D-8D41-91C5-60010482C8DB}">
      <dsp:nvSpPr>
        <dsp:cNvPr id="0" name=""/>
        <dsp:cNvSpPr/>
      </dsp:nvSpPr>
      <dsp:spPr>
        <a:xfrm>
          <a:off x="603573" y="2210178"/>
          <a:ext cx="4805102" cy="40031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5720" rIns="60960" bIns="4572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Other autoimmune diseases</a:t>
          </a:r>
        </a:p>
      </dsp:txBody>
      <dsp:txXfrm>
        <a:off x="615298" y="2221903"/>
        <a:ext cx="4781652" cy="37686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A72E96-8BBE-E442-8B98-FEC77BCFEE83}">
      <dsp:nvSpPr>
        <dsp:cNvPr id="0" name=""/>
        <dsp:cNvSpPr/>
      </dsp:nvSpPr>
      <dsp:spPr>
        <a:xfrm>
          <a:off x="851689" y="0"/>
          <a:ext cx="9652481" cy="4053018"/>
        </a:xfrm>
        <a:prstGeom prst="rightArrow">
          <a:avLst/>
        </a:prstGeom>
        <a:solidFill>
          <a:srgbClr val="F9C8FA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AAC380A-7690-D842-AFEF-00C9FF5B8981}">
      <dsp:nvSpPr>
        <dsp:cNvPr id="0" name=""/>
        <dsp:cNvSpPr/>
      </dsp:nvSpPr>
      <dsp:spPr>
        <a:xfrm>
          <a:off x="3881" y="1215905"/>
          <a:ext cx="2521799" cy="162120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8100">
          <a:solidFill>
            <a:srgbClr val="907393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1982 American College of Rheumatology Revised Criteria for Classification of SLE</a:t>
          </a:r>
          <a:r>
            <a:rPr lang="en-GB" sz="2000" kern="1200" baseline="30000" dirty="0"/>
            <a:t>34</a:t>
          </a:r>
        </a:p>
      </dsp:txBody>
      <dsp:txXfrm>
        <a:off x="83022" y="1295046"/>
        <a:ext cx="2363517" cy="1462925"/>
      </dsp:txXfrm>
    </dsp:sp>
    <dsp:sp modelId="{CE2484BD-0252-3642-92FF-B215002C0F26}">
      <dsp:nvSpPr>
        <dsp:cNvPr id="0" name=""/>
        <dsp:cNvSpPr/>
      </dsp:nvSpPr>
      <dsp:spPr>
        <a:xfrm>
          <a:off x="2945980" y="1215905"/>
          <a:ext cx="2521799" cy="162120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8100">
          <a:solidFill>
            <a:srgbClr val="907393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1997 American College of Rheumatology Revised Criteria for Classification of SLE</a:t>
          </a:r>
          <a:r>
            <a:rPr lang="en-GB" sz="2000" kern="1200" baseline="30000" dirty="0">
              <a:latin typeface="+mj-lt"/>
            </a:rPr>
            <a:t>35</a:t>
          </a:r>
          <a:endParaRPr lang="en-GB" sz="2000" kern="1200" dirty="0"/>
        </a:p>
      </dsp:txBody>
      <dsp:txXfrm>
        <a:off x="3025121" y="1295046"/>
        <a:ext cx="2363517" cy="1462925"/>
      </dsp:txXfrm>
    </dsp:sp>
    <dsp:sp modelId="{28B5C5BF-483B-7941-85DB-0D03FEA7E40E}">
      <dsp:nvSpPr>
        <dsp:cNvPr id="0" name=""/>
        <dsp:cNvSpPr/>
      </dsp:nvSpPr>
      <dsp:spPr>
        <a:xfrm>
          <a:off x="5888079" y="1215905"/>
          <a:ext cx="2521799" cy="162120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8100">
          <a:solidFill>
            <a:srgbClr val="907393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2012 SLICC Classification Criteria for SLE</a:t>
          </a:r>
          <a:r>
            <a:rPr lang="en-GB" sz="2000" kern="1200" baseline="30000" dirty="0">
              <a:latin typeface="+mj-lt"/>
            </a:rPr>
            <a:t>36</a:t>
          </a:r>
          <a:endParaRPr lang="en-GB" sz="2000" kern="1200" dirty="0"/>
        </a:p>
      </dsp:txBody>
      <dsp:txXfrm>
        <a:off x="5967220" y="1295046"/>
        <a:ext cx="2363517" cy="1462925"/>
      </dsp:txXfrm>
    </dsp:sp>
    <dsp:sp modelId="{875D139C-BB8C-5440-A53D-5015E4F57B3E}">
      <dsp:nvSpPr>
        <dsp:cNvPr id="0" name=""/>
        <dsp:cNvSpPr/>
      </dsp:nvSpPr>
      <dsp:spPr>
        <a:xfrm>
          <a:off x="8830179" y="1215905"/>
          <a:ext cx="2521799" cy="1621207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38100">
          <a:solidFill>
            <a:srgbClr val="907393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2019 ACR/ EULAR Classification Criteria for SLE</a:t>
          </a:r>
          <a:r>
            <a:rPr lang="en-GB" sz="2000" kern="1200" baseline="30000" dirty="0"/>
            <a:t>23</a:t>
          </a:r>
        </a:p>
      </dsp:txBody>
      <dsp:txXfrm>
        <a:off x="8909320" y="1295046"/>
        <a:ext cx="2363517" cy="14629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966B4-4232-1141-AF6D-7311250D269C}" type="datetimeFigureOut">
              <a:rPr lang="en-US" smtClean="0"/>
              <a:t>7/1/2024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A0658-1D01-4340-8E74-73ADBC946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1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MY" b="0" i="0" u="none" strike="noStrike" dirty="0">
                <a:solidFill>
                  <a:srgbClr val="1F1F1F"/>
                </a:solidFill>
                <a:effectLst/>
                <a:latin typeface="ElsevierGulliver"/>
              </a:rPr>
              <a:t>Mimicry (from Greek </a:t>
            </a:r>
            <a:r>
              <a:rPr lang="en-MY" b="0" i="1" u="none" strike="noStrike" dirty="0" err="1">
                <a:solidFill>
                  <a:srgbClr val="1F1F1F"/>
                </a:solidFill>
                <a:effectLst/>
                <a:latin typeface="ElsevierGulliver"/>
              </a:rPr>
              <a:t>mimetikos</a:t>
            </a:r>
            <a:r>
              <a:rPr lang="en-MY" b="0" i="0" u="none" strike="noStrike" dirty="0">
                <a:solidFill>
                  <a:srgbClr val="1F1F1F"/>
                </a:solidFill>
                <a:effectLst/>
                <a:latin typeface="ElsevierGulliver"/>
              </a:rPr>
              <a:t>, “imitative,” derived from the Greek word </a:t>
            </a:r>
            <a:r>
              <a:rPr lang="en-MY" b="0" i="1" u="none" strike="noStrike" dirty="0" err="1">
                <a:solidFill>
                  <a:srgbClr val="1F1F1F"/>
                </a:solidFill>
                <a:effectLst/>
                <a:latin typeface="ElsevierGulliver"/>
              </a:rPr>
              <a:t>mimeisthai</a:t>
            </a:r>
            <a:r>
              <a:rPr lang="en-MY" b="0" i="0" u="none" strike="noStrike" dirty="0">
                <a:solidFill>
                  <a:srgbClr val="1F1F1F"/>
                </a:solidFill>
                <a:effectLst/>
                <a:latin typeface="ElsevierGulliver"/>
              </a:rPr>
              <a:t>, “to imitate”) is the art or act of imitating closely (mimicking)</a:t>
            </a:r>
          </a:p>
          <a:p>
            <a:r>
              <a:rPr lang="en-MY" b="0" i="0" u="none" strike="noStrike" dirty="0">
                <a:solidFill>
                  <a:srgbClr val="1F1F1F"/>
                </a:solidFill>
                <a:effectLst/>
                <a:latin typeface="ElsevierGulliver"/>
              </a:rPr>
              <a:t>Lupus mimickers refer to a group of conditions that exhibit clinical features and laboratory measurements—including an autoantibody profile—that resemble those present in patients with SLE. Thus, lupus mimickers may present as a lupus-like condition (i.e., 2 or 3 criteria) or as one meeting the classification criteria for SLE.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EA0658-1D01-4340-8E74-73ADBC94683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318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MY" sz="1200" dirty="0">
                <a:effectLst/>
                <a:ea typeface="Arial Unicode MS" panose="020B0604020202020204" pitchFamily="34" charset="-128"/>
              </a:rPr>
              <a:t>The median time from first musculoskeletal symptom to SLE diagnosis was 26.4 months (IQR 9.3, 43.6).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EA0658-1D01-4340-8E74-73ADBC94683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296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MY" b="0" i="0" u="none" strike="noStrike" dirty="0">
                <a:solidFill>
                  <a:srgbClr val="1F1F1F"/>
                </a:solidFill>
                <a:effectLst/>
                <a:latin typeface="ElsevierGulliver"/>
              </a:rPr>
              <a:t>“The importance of agreed and validated classification criteria relies in the capability for identifying patients with SLE based on clinical, serological and clinical data, from those without the disease”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MY" sz="1800" dirty="0" err="1">
                <a:effectLst/>
                <a:latin typeface="AdvTT5235d5a9"/>
              </a:rPr>
              <a:t>Bywaters</a:t>
            </a:r>
            <a:r>
              <a:rPr lang="en-MY" sz="1800" dirty="0">
                <a:effectLst/>
                <a:latin typeface="AdvTT5235d5a9"/>
              </a:rPr>
              <a:t> EG. Systemic lupus erythematosus. Classi</a:t>
            </a:r>
            <a:r>
              <a:rPr lang="en-MY" sz="1800" dirty="0">
                <a:effectLst/>
                <a:latin typeface="AdvTT5235d5a9+fb"/>
              </a:rPr>
              <a:t>fi</a:t>
            </a:r>
            <a:r>
              <a:rPr lang="en-MY" sz="1800" dirty="0">
                <a:effectLst/>
                <a:latin typeface="AdvTT5235d5a9"/>
              </a:rPr>
              <a:t>cation criteria for systemic with skin lesions mimicking lupus erythematosus. Proc R Soc Med 1967;60:463</a:t>
            </a:r>
            <a:r>
              <a:rPr lang="en-MY" sz="1800" dirty="0">
                <a:effectLst/>
                <a:latin typeface="AdvTT5235d5a9+20"/>
              </a:rPr>
              <a:t>–</a:t>
            </a:r>
            <a:r>
              <a:rPr lang="en-MY" sz="1800" dirty="0">
                <a:effectLst/>
                <a:latin typeface="AdvTT5235d5a9"/>
              </a:rPr>
              <a:t>4.</a:t>
            </a:r>
            <a:br>
              <a:rPr lang="en-MY" sz="1800" dirty="0">
                <a:effectLst/>
                <a:latin typeface="AdvTT5235d5a9"/>
              </a:rPr>
            </a:br>
            <a:endParaRPr lang="en-MY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EA0658-1D01-4340-8E74-73ADBC9468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782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new 2019 EULAR/ACR classification criteria for SLE requires a positive ANA as obligatory entry criterion. Other criteria were chosen from 7 clinical (constitutional, hematologic, neuropsychiatric,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mucocutaneous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serosal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musculoskeletal, renal) and 3 immunologic (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antiphospholipid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antibodies, complement proteins, SLE-specific antibodies) categories, and weighted from 2 to 10. [NEXT SLIDE]</a:t>
            </a:r>
          </a:p>
          <a:p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i="0" dirty="0"/>
              <a:t>The net result is improved sensitivity and specificity, but the use of positive ANA requirement along with a longer list of weighted criteria ensures its utility in SLE research (including early or latent SLE), but not clinical practice.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7A693C-9E0F-CF40-911C-67401416A66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15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7A95C1-3B70-6F17-5EA8-ADD441DCD158}"/>
              </a:ext>
            </a:extLst>
          </p:cNvPr>
          <p:cNvSpPr/>
          <p:nvPr userDrawn="1"/>
        </p:nvSpPr>
        <p:spPr>
          <a:xfrm rot="16200000">
            <a:off x="-1695126" y="3950429"/>
            <a:ext cx="5455143" cy="360000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8EFA7-71C9-7D15-7F31-800DC5F553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solidFill>
            <a:srgbClr val="D1A4D7"/>
          </a:solidFill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56510B-7106-B84D-D2C8-D423FCE9C9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514CD-56BF-4561-7451-48F995E87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0B-A693-EE48-8C26-991DD8B5D638}" type="datetime1">
              <a:rPr lang="en-MY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3AA9E-D51C-EEDA-9A2B-A54D9862A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87C81-6F9E-7998-E0E9-F7EEB7D4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A56FAC-3DA1-BC32-D308-E66E1A7BAB79}"/>
              </a:ext>
            </a:extLst>
          </p:cNvPr>
          <p:cNvSpPr/>
          <p:nvPr userDrawn="1"/>
        </p:nvSpPr>
        <p:spPr>
          <a:xfrm>
            <a:off x="586408" y="546652"/>
            <a:ext cx="11605591" cy="365125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B71231-9E91-2351-41DD-EF2321EEA3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7A368F1D-FBC6-867D-48D3-11B22969AEFF}"/>
              </a:ext>
            </a:extLst>
          </p:cNvPr>
          <p:cNvSpPr txBox="1">
            <a:spLocks/>
          </p:cNvSpPr>
          <p:nvPr userDrawn="1"/>
        </p:nvSpPr>
        <p:spPr>
          <a:xfrm>
            <a:off x="34975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36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A98C5-0785-E13D-B5B3-01664F719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865AFC-5512-4CA7-6885-5F8ABED52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CCD4A-9FC0-AAE0-32F8-AC6755424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1800-FB03-6B4F-AC5D-FF2489AE4E69}" type="datetime1">
              <a:rPr lang="en-MY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0FC84-849B-2BCE-200C-192F86DE0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7E1C3-5EEC-0280-E3EE-564894CA5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6ED186-3567-C65E-99E9-13216CA532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1083F0E8-1F23-3BCF-1F54-3C62D5157C0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003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F16922-28C8-3044-0D91-5D424F096F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39F226-8DC3-6057-21F8-158ECD69EF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6E6AB-B9A6-AA2D-483E-BD1EF3C89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3AD9-7637-A64E-85B1-1609B8EBC87A}" type="datetime1">
              <a:rPr lang="en-MY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79CAA-E3B2-718D-5BA7-E28638F35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89BAF-1999-6DA4-520C-0952F3DE7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EA3815E-ED2D-40D0-9D79-9DC566FD1BC1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98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12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2E686-338D-D1A8-2B10-8FDAFC9BE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6CBA7-3364-A010-B74D-DEFD205DD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5B55B-4C52-B742-2C2A-CB5FCFDD0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C23C-272E-344C-B1BB-CF493FC34CC3}" type="datetime1">
              <a:rPr lang="en-MY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BEB3E-E535-4A3B-E069-2FDC469F5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45FB9-9A89-791A-20F8-965C4272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6B7400-7490-3EE1-4FC4-05FA90C19E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B2CA8E4-ED71-9ADE-A3BA-C2354AF8F5D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8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35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04425-2F12-FC87-7814-DE9847060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832A1-0409-59C9-8FE2-F6ED69353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2C18A-B2BE-D5CA-76D3-38CD9BA6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40612-2D04-BA44-8230-19D3D341BE7A}" type="datetime1">
              <a:rPr lang="en-MY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258F5-C078-614D-BB01-F98E5D6A7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DB423-2ED8-FC6E-CD07-B1CA4592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274D9C-B180-5475-164D-4CE54B974D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9F86391-6CF1-C4DB-3E95-CF496A0EDEB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F0809-97D2-7F69-3C86-047353B3F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8BF18-092D-1673-8B78-89F8F58FC6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BF2FED-765D-0392-010E-CA291147F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8686B-832A-4AD3-403F-3B62136CD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E15-583F-4E48-997A-9E7DD529614C}" type="datetime1">
              <a:rPr lang="en-MY" smtClean="0"/>
              <a:t>1/7/2024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B0BC0-70B9-7EDA-6C1D-66C705661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C80B0-32FF-74A1-829A-64218DDAF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A980B-5533-EFD4-1C45-2BEF0FEBF6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5DE8FC47-D385-73F4-D164-2BB7CFD5D72B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0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FD982-9A1B-AF00-0BA0-E450717BC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C4F20-340B-E01C-A223-643793A98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5CAFF8-EF93-98B0-F237-8AD3FFC1E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94D9C-8F0A-933B-4E89-5517D18971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9CEF8D-5565-615F-EB46-ABFB5B6592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03EBB4-C99B-6FE1-4B6E-0981FC468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A88E-F87A-8748-BED4-EA2D0CA70791}" type="datetime1">
              <a:rPr lang="en-MY" smtClean="0"/>
              <a:t>1/7/2024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C38546-81F8-E716-EC42-3D72634FA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BEC1F7-FF1D-7369-677D-255C7C2F4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F82C8E-10F1-C0BC-054C-F4E6BD5D9B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1253" cy="1451930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5799CEC-4CA9-A968-7724-196F4C40FB2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376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ACA8-E937-8F8F-DE0B-AA96EE7A3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4C62B5-6632-5354-447E-6E668DB32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D551-467D-ED4D-9730-5D6565F9035A}" type="datetime1">
              <a:rPr lang="en-MY" smtClean="0"/>
              <a:t>1/7/2024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989AB-E0CE-CA61-3A5B-2A412CB2F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F63F22-C110-D689-5222-A1F6F180C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8AF594-C725-AD6F-46B7-616D38867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6B4576F-A901-CD56-B61C-A9EB9E67464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6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40DB4D-EE4E-3092-F1E2-B27559473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EFFA-9AC6-5B4F-9B7E-F10FD77653C6}" type="datetime1">
              <a:rPr lang="en-MY" smtClean="0"/>
              <a:t>1/7/2024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D38951-643F-6E80-477E-822A112B9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A71E6E-BCB2-880D-249E-23FA54136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59469D-C744-5365-385B-18C6D4356C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1E31A2C-6FF7-892F-DD88-9F71CD586E99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005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25637-327D-4F64-5CD0-F453FBE06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7561-861C-FB96-6D8D-0BFD1319E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E03F5-46CA-B283-1C5E-A23C17DBDA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6A9167-8099-163B-91D4-095B45433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C31F-BD22-0E44-BB74-B053B76021AD}" type="datetime1">
              <a:rPr lang="en-MY" smtClean="0"/>
              <a:t>1/7/2024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17175-8090-C93B-E656-C69D67445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E55DA-9175-C86A-5FAC-2065138C1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9849FD2-9FE4-D383-6CDA-9AAC974F547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48412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01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650A2-D8C8-E450-2951-8C5303C9D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0C8871-72D6-0EA1-7DF2-0885C1D0D5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C2F01E-306F-EBE5-7B86-41D864901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4160D-D2E9-6347-1389-65C8733E6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E4E2-323B-1143-972F-51E21F89A4ED}" type="datetime1">
              <a:rPr lang="en-MY" smtClean="0"/>
              <a:t>1/7/2024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E520FB-DE7B-D9A8-A29F-9EC8A228B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9C9955-8729-700D-2224-177EAFF13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46D2F560-5227-65FD-2AD4-3B3B5011DBD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47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5A2173-C048-6B71-8927-64C69AD11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36525"/>
            <a:ext cx="11003280" cy="1189355"/>
          </a:xfrm>
          <a:prstGeom prst="rect">
            <a:avLst/>
          </a:prstGeom>
          <a:solidFill>
            <a:srgbClr val="D1A4D7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F3E80-474B-69E8-45E7-0A30185BE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4380" y="1508920"/>
            <a:ext cx="10744200" cy="466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2C827-9E47-6D9B-01E6-EDABDEB5B7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4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CE372-C9D4-EE47-8372-B0544A740E9A}" type="datetime1">
              <a:rPr lang="en-MY" smtClean="0"/>
              <a:t>1/7/2024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87F17-AE51-C315-5492-831A7C7B6B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80" y="6356350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9C773-BCB4-7783-EC4E-F90979A03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5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60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AA864-4AE8-C30D-C7A5-B911B327D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71342" y="1011895"/>
            <a:ext cx="9568543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Training of Core Trainers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CPG Management of 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Systemic Lupus Erythematosus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158C4A-6792-81D6-63F1-138DFA54C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6593" y="3870692"/>
            <a:ext cx="9711544" cy="60323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3400" b="1" dirty="0"/>
              <a:t>Lecture 2: Diagnosis and Classification Criteria</a:t>
            </a:r>
          </a:p>
        </p:txBody>
      </p:sp>
      <p:pic>
        <p:nvPicPr>
          <p:cNvPr id="9" name="Picture 8" descr="A person with pink butterflies&#10;&#10;Description automatically generated">
            <a:extLst>
              <a:ext uri="{FF2B5EF4-FFF2-40B4-BE49-F238E27FC236}">
                <a16:creationId xmlns:a16="http://schemas.microsoft.com/office/drawing/2014/main" id="{074CBA86-DDE5-761F-4D74-86C75D0DA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26485">
            <a:off x="9923676" y="3928679"/>
            <a:ext cx="1568923" cy="2504408"/>
          </a:xfrm>
          <a:prstGeom prst="rect">
            <a:avLst/>
          </a:prstGeom>
          <a:ln w="38100">
            <a:solidFill>
              <a:srgbClr val="907393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4" name="Subtitle 2">
            <a:extLst>
              <a:ext uri="{FF2B5EF4-FFF2-40B4-BE49-F238E27FC236}">
                <a16:creationId xmlns:a16="http://schemas.microsoft.com/office/drawing/2014/main" id="{1EF903D7-3CDA-4D50-4408-AB631A9C7CBD}"/>
              </a:ext>
            </a:extLst>
          </p:cNvPr>
          <p:cNvSpPr txBox="1">
            <a:spLocks/>
          </p:cNvSpPr>
          <p:nvPr/>
        </p:nvSpPr>
        <p:spPr>
          <a:xfrm>
            <a:off x="1280365" y="4695206"/>
            <a:ext cx="9144000" cy="114387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800" dirty="0"/>
              <a:t>Dr. Nor </a:t>
            </a:r>
            <a:r>
              <a:rPr lang="en-US" sz="2800" dirty="0" err="1"/>
              <a:t>Shuhaila</a:t>
            </a:r>
            <a:r>
              <a:rPr lang="en-US" sz="2800" dirty="0"/>
              <a:t> </a:t>
            </a:r>
            <a:r>
              <a:rPr lang="en-US" sz="2800" dirty="0" err="1"/>
              <a:t>Shahril</a:t>
            </a:r>
            <a:endParaRPr lang="en-US" sz="2800" dirty="0"/>
          </a:p>
          <a:p>
            <a:pPr>
              <a:spcBef>
                <a:spcPts val="0"/>
              </a:spcBef>
            </a:pPr>
            <a:r>
              <a:rPr lang="en-US" sz="2800" dirty="0"/>
              <a:t> Consultant Rheumatologist</a:t>
            </a:r>
          </a:p>
          <a:p>
            <a:pPr>
              <a:spcBef>
                <a:spcPts val="0"/>
              </a:spcBef>
            </a:pPr>
            <a:r>
              <a:rPr lang="en-US" sz="2800" dirty="0"/>
              <a:t>Hospital Putrajaya, Putrajaya</a:t>
            </a:r>
          </a:p>
        </p:txBody>
      </p:sp>
    </p:spTree>
    <p:extLst>
      <p:ext uri="{BB962C8B-B14F-4D97-AF65-F5344CB8AC3E}">
        <p14:creationId xmlns:p14="http://schemas.microsoft.com/office/powerpoint/2010/main" val="37918476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3ACA4-3C28-27A6-9D41-557C59605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Sensitivity and Specificity of Classification Criteria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36CFE4-3727-4B04-24D7-55EFF9132226}"/>
              </a:ext>
            </a:extLst>
          </p:cNvPr>
          <p:cNvSpPr txBox="1"/>
          <p:nvPr/>
        </p:nvSpPr>
        <p:spPr>
          <a:xfrm>
            <a:off x="222794" y="2008619"/>
            <a:ext cx="4417294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MY" sz="24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In the validation cohort:</a:t>
            </a:r>
            <a:r>
              <a:rPr lang="en-MY" sz="2400" baseline="300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23</a:t>
            </a:r>
            <a:endParaRPr lang="en-MY" sz="2400" baseline="30000" dirty="0">
              <a:solidFill>
                <a:srgbClr val="000000"/>
              </a:solidFill>
              <a:ea typeface="Arial" panose="020B0604020202020204" pitchFamily="34" charset="0"/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MY" sz="24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the sensitivity of EULAR/ACR-2019 is comparable with SLICC-2012 but higher than ACR-1997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MY" sz="24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the specificity of EULAR/ACR-2019 is similar with ACR-1997 but higher than SLICC-2012</a:t>
            </a:r>
            <a:r>
              <a:rPr lang="en-MY" sz="2400" dirty="0">
                <a:effectLst/>
              </a:rPr>
              <a:t> </a:t>
            </a:r>
            <a:endParaRPr lang="en-US" sz="24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94B4BDB-ACE4-D7C4-38F3-DF128373F9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0088" y="2578813"/>
            <a:ext cx="7542762" cy="239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440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3ACA4-3C28-27A6-9D41-557C59605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Sensitivity and Specificity of Classification Criteria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D077C6-45FF-6B38-24D8-F210B0B92FC1}"/>
              </a:ext>
            </a:extLst>
          </p:cNvPr>
          <p:cNvSpPr txBox="1"/>
          <p:nvPr/>
        </p:nvSpPr>
        <p:spPr>
          <a:xfrm>
            <a:off x="7859730" y="1828750"/>
            <a:ext cx="4171308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2400" dirty="0">
                <a:effectLst/>
                <a:ea typeface="Arial" panose="020B0604020202020204" pitchFamily="34" charset="0"/>
              </a:rPr>
              <a:t>In a local cross-sectional study on Malaysian SLE patients:</a:t>
            </a:r>
            <a:r>
              <a:rPr lang="en-MY" sz="2400" baseline="30000" dirty="0">
                <a:effectLst/>
                <a:ea typeface="Arial" panose="020B0604020202020204" pitchFamily="34" charset="0"/>
              </a:rPr>
              <a:t>37</a:t>
            </a:r>
            <a:r>
              <a:rPr lang="en-MY" sz="2400" dirty="0">
                <a:effectLst/>
                <a:ea typeface="Arial" panose="020B0604020202020204" pitchFamily="34" charset="0"/>
              </a:rPr>
              <a:t> 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MY" sz="2400" dirty="0">
                <a:effectLst/>
                <a:ea typeface="Arial" panose="020B0604020202020204" pitchFamily="34" charset="0"/>
              </a:rPr>
              <a:t>EULAR/ACR-2019 and SLICC-2012 criteria had higher sensitivities than ACR-1997. </a:t>
            </a:r>
          </a:p>
          <a:p>
            <a:pPr marL="914400" lvl="1" indent="-457200" algn="just">
              <a:buFont typeface="Courier New" panose="02070309020205020404" pitchFamily="49" charset="0"/>
              <a:buChar char="o"/>
            </a:pPr>
            <a:r>
              <a:rPr lang="en-MY" sz="2400" dirty="0">
                <a:effectLst/>
                <a:ea typeface="Arial" panose="020B0604020202020204" pitchFamily="34" charset="0"/>
              </a:rPr>
              <a:t>EULAR/ACR-2019 showed comparable specificity to the ACR-1997 and SLICC-2012.</a:t>
            </a: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910312-0D64-356D-74D2-556B854894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34267"/>
            <a:ext cx="7787208" cy="240085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7FD426D-B8FF-C858-7B42-400E056E8632}"/>
              </a:ext>
            </a:extLst>
          </p:cNvPr>
          <p:cNvSpPr txBox="1">
            <a:spLocks/>
          </p:cNvSpPr>
          <p:nvPr/>
        </p:nvSpPr>
        <p:spPr>
          <a:xfrm>
            <a:off x="692735" y="5743510"/>
            <a:ext cx="7985262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37. </a:t>
            </a:r>
            <a:r>
              <a:rPr lang="en-US" altLang="en-US" sz="1400" dirty="0" err="1"/>
              <a:t>Selvananda</a:t>
            </a:r>
            <a:r>
              <a:rPr lang="en-US" altLang="en-US" sz="1400" dirty="0"/>
              <a:t> S, et al. Int J Rheum Dis. 2021;25(2):131-139.</a:t>
            </a:r>
            <a:endParaRPr lang="en-GB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07483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9FB69C8-7974-2B3C-9BEB-94599CEAFE99}"/>
              </a:ext>
            </a:extLst>
          </p:cNvPr>
          <p:cNvSpPr txBox="1"/>
          <p:nvPr/>
        </p:nvSpPr>
        <p:spPr>
          <a:xfrm>
            <a:off x="8522815" y="429424"/>
            <a:ext cx="31880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7030A0"/>
                </a:solidFill>
              </a:rPr>
              <a:t>Diagnosis of SLE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701669-AE39-D84C-B747-D8CBEA858D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2691" y="0"/>
            <a:ext cx="10129309" cy="6839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1907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E675B-8E84-81D8-5CFC-9C3CBF60B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CPG Recommendation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F77997-9AF3-0E31-8A24-401D67EA07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933" y="2195115"/>
            <a:ext cx="10798140" cy="252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311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5A6AC-C3F1-EB31-C39F-694006B64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Take </a:t>
            </a:r>
            <a:r>
              <a:rPr lang="en-MY"/>
              <a:t>Home Message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9DC08-0B46-BBFB-2EC6-F947824B99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178121"/>
            <a:ext cx="10744200" cy="3998842"/>
          </a:xfrm>
        </p:spPr>
        <p:txBody>
          <a:bodyPr>
            <a:normAutofit/>
          </a:bodyPr>
          <a:lstStyle/>
          <a:p>
            <a:pPr algn="just"/>
            <a:r>
              <a:rPr lang="en-MY" sz="3200" dirty="0">
                <a:effectLst/>
              </a:rPr>
              <a:t>Classification criteria are not synonymous with diagnostic criteria but will almost always mirror the list of criteria that one uses for diagnosis.</a:t>
            </a:r>
          </a:p>
          <a:p>
            <a:pPr algn="just"/>
            <a:r>
              <a:rPr lang="en-MY" sz="3200" dirty="0"/>
              <a:t>Diagnosis of SLE should be made based on the clinical manifestations supported by laboratory findings after excluding alternative diagnosis / mimickers.</a:t>
            </a:r>
            <a:r>
              <a:rPr lang="en-MY" sz="3200" dirty="0">
                <a:effectLst/>
              </a:rPr>
              <a:t> </a:t>
            </a:r>
            <a:endParaRPr lang="en-MY" sz="3200" dirty="0"/>
          </a:p>
          <a:p>
            <a:pPr algn="just"/>
            <a:endParaRPr lang="en-GB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6EB23E-FB9D-2C38-E47E-DCC3D597F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35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472EFDD1-C62C-85EF-3372-F63BE044E3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857">
                        <a14:foregroundMark x1="90857" y1="20929" x2="90857" y2="20929"/>
                        <a14:foregroundMark x1="90857" y1="20929" x2="90857" y2="20929"/>
                        <a14:foregroundMark x1="48500" y1="49571" x2="48500" y2="49571"/>
                        <a14:foregroundMark x1="62714" y1="48857" x2="62714" y2="48857"/>
                        <a14:foregroundMark x1="60786" y1="47357" x2="60786" y2="47357"/>
                        <a14:foregroundMark x1="60571" y1="48857" x2="60571" y2="48857"/>
                        <a14:foregroundMark x1="31571" y1="50786" x2="31571" y2="50786"/>
                        <a14:foregroundMark x1="42714" y1="40714" x2="42714" y2="40714"/>
                        <a14:foregroundMark x1="35714" y1="51714" x2="35714" y2="51714"/>
                        <a14:foregroundMark x1="42714" y1="40929" x2="42714" y2="40929"/>
                        <a14:foregroundMark x1="43429" y1="38714" x2="43429" y2="38714"/>
                        <a14:foregroundMark x1="29214" y1="79071" x2="29214" y2="79071"/>
                        <a14:foregroundMark x1="46000" y1="78714" x2="46000" y2="78714"/>
                        <a14:foregroundMark x1="41500" y1="77286" x2="41500" y2="77286"/>
                        <a14:foregroundMark x1="46143" y1="70286" x2="46143" y2="702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42054" y="-1"/>
            <a:ext cx="6610865" cy="661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1346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DC58C3-659E-725E-4B03-2FE7D3DEE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Learning Objectives</a:t>
            </a:r>
            <a:endParaRPr lang="en-GB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7506C03-6CE0-F307-A8A1-43496F4F6C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5016141"/>
              </p:ext>
            </p:extLst>
          </p:nvPr>
        </p:nvGraphicFramePr>
        <p:xfrm>
          <a:off x="754380" y="1508920"/>
          <a:ext cx="10744200" cy="4668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8428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96D3-37AD-7029-DC7A-C75038C6E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962EA-9B0D-7917-9243-992CCCF05B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1700" y="1407808"/>
            <a:ext cx="10744200" cy="4830798"/>
          </a:xfrm>
        </p:spPr>
        <p:txBody>
          <a:bodyPr>
            <a:normAutofit/>
          </a:bodyPr>
          <a:lstStyle/>
          <a:p>
            <a:pPr algn="just"/>
            <a:r>
              <a:rPr lang="en-MY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The diagnosis of SLE is based on a combination of clinical and laboratory findings indicative of </a:t>
            </a:r>
            <a:r>
              <a:rPr lang="en-MY" i="1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immune reactivity </a:t>
            </a:r>
            <a:r>
              <a:rPr lang="en-MY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or </a:t>
            </a:r>
            <a:r>
              <a:rPr lang="en-MY" i="1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inflammation</a:t>
            </a:r>
            <a:r>
              <a:rPr lang="en-MY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 in various organs. </a:t>
            </a:r>
          </a:p>
          <a:p>
            <a:pPr algn="just"/>
            <a:r>
              <a:rPr lang="en-MY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There are many mimickers for SLE that should be excluded before arriving to the diagnosis of the disease. </a:t>
            </a:r>
            <a:endParaRPr lang="en-MY" dirty="0"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240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C1BE106-F277-E5B1-79DB-3F53D33919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7716384"/>
              </p:ext>
            </p:extLst>
          </p:nvPr>
        </p:nvGraphicFramePr>
        <p:xfrm>
          <a:off x="3267675" y="3644757"/>
          <a:ext cx="6012249" cy="2747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35899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1EC48-988B-B8C9-BBB8-6137EAA5B22A}"/>
              </a:ext>
            </a:extLst>
          </p:cNvPr>
          <p:cNvSpPr>
            <a:spLocks noGrp="1"/>
          </p:cNvSpPr>
          <p:nvPr>
            <p:ph type="title"/>
          </p:nvPr>
        </p:nvSpPr>
        <p:spPr>
          <a:ln>
            <a:noFill/>
          </a:ln>
          <a:effectLst/>
        </p:spPr>
        <p:txBody>
          <a:bodyPr/>
          <a:lstStyle/>
          <a:p>
            <a:r>
              <a:rPr lang="en-US" dirty="0">
                <a:effectLst/>
              </a:rPr>
              <a:t>Clinical Presentation of SLE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863D19-BB25-CE49-0AB9-3D3727B079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464610"/>
            <a:ext cx="10744200" cy="1425781"/>
          </a:xfrm>
        </p:spPr>
        <p:txBody>
          <a:bodyPr>
            <a:normAutofit/>
          </a:bodyPr>
          <a:lstStyle/>
          <a:p>
            <a:pPr algn="just"/>
            <a:r>
              <a:rPr lang="en-MY" sz="3200" dirty="0">
                <a:effectLst/>
                <a:ea typeface="Arial Unicode MS" panose="020B0604020202020204" pitchFamily="34" charset="-128"/>
              </a:rPr>
              <a:t>In a retrospective cohort study on SLE, the most frequent initial presenting symptoms were musculoskeletal, followed by mucocutaneous and neurological.</a:t>
            </a:r>
            <a:r>
              <a:rPr lang="en-MY" sz="3200" baseline="30000" dirty="0">
                <a:effectLst/>
                <a:ea typeface="Arial Unicode MS" panose="020B0604020202020204" pitchFamily="34" charset="-128"/>
              </a:rPr>
              <a:t>16</a:t>
            </a:r>
            <a:endParaRPr lang="en-MY" sz="3200" baseline="30000" dirty="0">
              <a:ea typeface="Arial Unicode MS" panose="020B0604020202020204" pitchFamily="34" charset="-128"/>
            </a:endParaRPr>
          </a:p>
        </p:txBody>
      </p:sp>
      <p:pic>
        <p:nvPicPr>
          <p:cNvPr id="8" name="Graphic 7" descr="Stopwatch">
            <a:extLst>
              <a:ext uri="{FF2B5EF4-FFF2-40B4-BE49-F238E27FC236}">
                <a16:creationId xmlns:a16="http://schemas.microsoft.com/office/drawing/2014/main" id="{73CA1C09-3B53-4759-4242-BDA6FD006F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00703" y="3301055"/>
            <a:ext cx="1567330" cy="142578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B2D40C-3820-B29D-58B6-793D0ED4EAD5}"/>
              </a:ext>
            </a:extLst>
          </p:cNvPr>
          <p:cNvSpPr txBox="1"/>
          <p:nvPr/>
        </p:nvSpPr>
        <p:spPr>
          <a:xfrm>
            <a:off x="2999334" y="3294391"/>
            <a:ext cx="340179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sz="2000" dirty="0">
                <a:ea typeface="Arial Unicode MS" panose="020B0604020202020204" pitchFamily="34" charset="-128"/>
              </a:rPr>
              <a:t>M</a:t>
            </a:r>
            <a:r>
              <a:rPr lang="en-MY" sz="2000" dirty="0">
                <a:effectLst/>
                <a:ea typeface="Arial Unicode MS" panose="020B0604020202020204" pitchFamily="34" charset="-128"/>
              </a:rPr>
              <a:t>edian time from first musculoskeletal symptom to SLE diagnosis </a:t>
            </a:r>
          </a:p>
          <a:p>
            <a:r>
              <a:rPr lang="en-MY" sz="2800" dirty="0">
                <a:effectLst/>
                <a:ea typeface="Arial Unicode MS" panose="020B0604020202020204" pitchFamily="34" charset="-128"/>
              </a:rPr>
              <a:t>26.4</a:t>
            </a:r>
            <a:r>
              <a:rPr lang="en-MY" sz="2000" dirty="0">
                <a:effectLst/>
                <a:ea typeface="Arial Unicode MS" panose="020B0604020202020204" pitchFamily="34" charset="-128"/>
              </a:rPr>
              <a:t> months </a:t>
            </a:r>
          </a:p>
          <a:p>
            <a:r>
              <a:rPr lang="en-MY" sz="2000" dirty="0">
                <a:effectLst/>
                <a:ea typeface="Arial Unicode MS" panose="020B0604020202020204" pitchFamily="34" charset="-128"/>
              </a:rPr>
              <a:t>(IQR 9.3, 43.6).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90D916-AEA6-8410-F1A7-1B572A43B27E}"/>
              </a:ext>
            </a:extLst>
          </p:cNvPr>
          <p:cNvSpPr txBox="1"/>
          <p:nvPr/>
        </p:nvSpPr>
        <p:spPr>
          <a:xfrm>
            <a:off x="7655722" y="3290732"/>
            <a:ext cx="319726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sz="2000" u="sng" dirty="0">
                <a:effectLst/>
                <a:ea typeface="Arial Unicode MS" panose="020B0604020202020204" pitchFamily="34" charset="-128"/>
              </a:rPr>
              <a:t>Sub-group analysis </a:t>
            </a:r>
          </a:p>
          <a:p>
            <a:r>
              <a:rPr lang="en-MY" sz="2000" dirty="0">
                <a:ea typeface="Arial Unicode MS" panose="020B0604020202020204" pitchFamily="34" charset="-128"/>
              </a:rPr>
              <a:t>Y</a:t>
            </a:r>
            <a:r>
              <a:rPr lang="en-MY" sz="2000" dirty="0">
                <a:effectLst/>
                <a:ea typeface="Arial Unicode MS" panose="020B0604020202020204" pitchFamily="34" charset="-128"/>
              </a:rPr>
              <a:t>ounger patients </a:t>
            </a:r>
            <a:r>
              <a:rPr lang="en-MY" sz="2000" i="1" dirty="0">
                <a:effectLst/>
                <a:ea typeface="Arial Unicode MS" panose="020B0604020202020204" pitchFamily="34" charset="-128"/>
              </a:rPr>
              <a:t>&lt;30 years </a:t>
            </a:r>
            <a:r>
              <a:rPr lang="en-MY" sz="2000" dirty="0">
                <a:effectLst/>
                <a:ea typeface="Arial Unicode MS" panose="020B0604020202020204" pitchFamily="34" charset="-128"/>
              </a:rPr>
              <a:t>with </a:t>
            </a:r>
            <a:r>
              <a:rPr lang="en-MY" sz="2000" i="1" dirty="0">
                <a:effectLst/>
                <a:ea typeface="Arial Unicode MS" panose="020B0604020202020204" pitchFamily="34" charset="-128"/>
              </a:rPr>
              <a:t>severe</a:t>
            </a:r>
            <a:r>
              <a:rPr lang="en-MY" sz="2000" dirty="0">
                <a:effectLst/>
                <a:ea typeface="Arial Unicode MS" panose="020B0604020202020204" pitchFamily="34" charset="-128"/>
              </a:rPr>
              <a:t> disease had the shortest time to the diagnosis.</a:t>
            </a:r>
            <a:endParaRPr lang="en-US" sz="2000" dirty="0"/>
          </a:p>
        </p:txBody>
      </p:sp>
      <p:pic>
        <p:nvPicPr>
          <p:cNvPr id="14" name="Graphic 13" descr="Female Profile">
            <a:extLst>
              <a:ext uri="{FF2B5EF4-FFF2-40B4-BE49-F238E27FC236}">
                <a16:creationId xmlns:a16="http://schemas.microsoft.com/office/drawing/2014/main" id="{F15EB111-E4E6-7BCF-C6F6-0667D08807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096000" y="3152002"/>
            <a:ext cx="1567330" cy="1631216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EE4C9E1-22C6-DAEF-EBDE-C7B71FF69C53}"/>
              </a:ext>
            </a:extLst>
          </p:cNvPr>
          <p:cNvSpPr txBox="1">
            <a:spLocks/>
          </p:cNvSpPr>
          <p:nvPr/>
        </p:nvSpPr>
        <p:spPr>
          <a:xfrm>
            <a:off x="723900" y="5745164"/>
            <a:ext cx="10744200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16. Nightingale AL, et al. Lupus Sci Med. 2017;4(1):e000172.</a:t>
            </a:r>
            <a:endParaRPr lang="en-GB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000773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66A5CF9-5AA2-D23C-7313-F0DF0C0C6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9648" y="234779"/>
            <a:ext cx="5088222" cy="118935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>
                <a:effectLst/>
              </a:rPr>
              <a:t>Clinical Manifestation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A5D50D-2B8E-7F46-1A11-32F37F9AFCDB}"/>
              </a:ext>
            </a:extLst>
          </p:cNvPr>
          <p:cNvSpPr txBox="1"/>
          <p:nvPr/>
        </p:nvSpPr>
        <p:spPr>
          <a:xfrm>
            <a:off x="576838" y="1873440"/>
            <a:ext cx="586103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Common presentations of SLE include mucocutaneous, musculoskeletal, haematological and renal manifestations.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AF9574-1BB4-F465-E7C4-65D237204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3813" y="0"/>
            <a:ext cx="5698187" cy="637511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FC38DD-EC4D-1421-7CB7-506C6E63EDC1}"/>
              </a:ext>
            </a:extLst>
          </p:cNvPr>
          <p:cNvSpPr txBox="1">
            <a:spLocks/>
          </p:cNvSpPr>
          <p:nvPr/>
        </p:nvSpPr>
        <p:spPr>
          <a:xfrm>
            <a:off x="747773" y="5401032"/>
            <a:ext cx="5519162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Source: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1. Jasmin R, et al. Lupus. 2013;22(9):967-971.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2. </a:t>
            </a:r>
            <a:r>
              <a:rPr lang="en-US" altLang="en-US" sz="1400" dirty="0" err="1"/>
              <a:t>Shaharir</a:t>
            </a:r>
            <a:r>
              <a:rPr lang="en-US" altLang="en-US" sz="1400" dirty="0"/>
              <a:t> SS, et al. </a:t>
            </a:r>
            <a:r>
              <a:rPr lang="en-US" altLang="en-US" sz="1400" dirty="0" err="1"/>
              <a:t>PLoS</a:t>
            </a:r>
            <a:r>
              <a:rPr lang="en-US" altLang="en-US" sz="1400" dirty="0"/>
              <a:t> One. 2016;11(11):e0166270.</a:t>
            </a:r>
            <a:endParaRPr lang="en-GB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24545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31411E-C37A-03D2-C82F-088E95AC9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What are Classification Criteria?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29F397-2F85-31E2-2F6B-05372D69B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561811"/>
            <a:ext cx="10744200" cy="4286379"/>
          </a:xfrm>
        </p:spPr>
        <p:txBody>
          <a:bodyPr>
            <a:noAutofit/>
          </a:bodyPr>
          <a:lstStyle/>
          <a:p>
            <a:pPr algn="just">
              <a:spcBef>
                <a:spcPts val="1200"/>
              </a:spcBef>
            </a:pPr>
            <a:r>
              <a:rPr lang="en-MY" sz="3200" dirty="0">
                <a:solidFill>
                  <a:srgbClr val="1F1F1F"/>
                </a:solidFill>
              </a:rPr>
              <a:t>There is no diagnostic criteria for SLE.</a:t>
            </a:r>
          </a:p>
          <a:p>
            <a:pPr algn="just">
              <a:spcBef>
                <a:spcPts val="1200"/>
              </a:spcBef>
            </a:pPr>
            <a:endParaRPr lang="en-MY" sz="3200" b="0" i="0" u="none" strike="noStrike" dirty="0">
              <a:solidFill>
                <a:srgbClr val="1F1F1F"/>
              </a:solidFill>
              <a:effectLst/>
            </a:endParaRPr>
          </a:p>
          <a:p>
            <a:pPr algn="just">
              <a:spcBef>
                <a:spcPts val="1200"/>
              </a:spcBef>
            </a:pPr>
            <a:endParaRPr lang="en-MY" sz="4400" dirty="0">
              <a:solidFill>
                <a:srgbClr val="1F1F1F"/>
              </a:solidFill>
            </a:endParaRPr>
          </a:p>
          <a:p>
            <a:pPr algn="just">
              <a:spcBef>
                <a:spcPts val="1200"/>
              </a:spcBef>
            </a:pPr>
            <a:r>
              <a:rPr lang="en-MY" sz="32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Classification criteria has been used as a guide to identify several salient clinical features in </a:t>
            </a:r>
            <a:r>
              <a:rPr lang="en-MY" sz="3200" dirty="0">
                <a:effectLst/>
                <a:ea typeface="Arial" panose="020B0604020202020204" pitchFamily="34" charset="0"/>
              </a:rPr>
              <a:t>establishing the diagnosis.</a:t>
            </a:r>
            <a:endParaRPr lang="en-MY" sz="3200" dirty="0">
              <a:solidFill>
                <a:srgbClr val="1F1F1F"/>
              </a:solidFill>
            </a:endParaRPr>
          </a:p>
          <a:p>
            <a:pPr algn="just">
              <a:spcBef>
                <a:spcPts val="1200"/>
              </a:spcBef>
            </a:pPr>
            <a:r>
              <a:rPr lang="en-MY" sz="3200" b="0" i="0" u="none" strike="noStrike" dirty="0">
                <a:solidFill>
                  <a:srgbClr val="1F1F1F"/>
                </a:solidFill>
                <a:effectLst/>
              </a:rPr>
              <a:t>The importance of agreed and validated classification criteria relies in the capability for identifying patients with SLE based on clinical, serological and clinical data, from those without the disease.</a:t>
            </a:r>
            <a:endParaRPr lang="en-US" sz="3200" dirty="0"/>
          </a:p>
          <a:p>
            <a:pPr>
              <a:spcBef>
                <a:spcPts val="1200"/>
              </a:spcBef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78DD30-C35B-5EEC-0AC7-11FD9F63D5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080" y="2143006"/>
            <a:ext cx="9999840" cy="1179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969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C7CD3-91BA-4624-4E97-679EFEBFE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Classification Criteria for SLE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CB49F-DC39-0EFD-858F-9128894F33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508920"/>
            <a:ext cx="10744200" cy="1061285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en-MY" sz="32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Four classification criteria that have been used are:</a:t>
            </a:r>
            <a:endParaRPr lang="en-MY" sz="3200" dirty="0">
              <a:effectLst/>
              <a:ea typeface="Calibri" panose="020F0502020204030204" pitchFamily="34" charset="0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947CA931-FC0F-8752-94BE-9E23374CFB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519860"/>
              </p:ext>
            </p:extLst>
          </p:nvPr>
        </p:nvGraphicFramePr>
        <p:xfrm>
          <a:off x="418070" y="1986071"/>
          <a:ext cx="11355860" cy="4053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DC0E82-A573-0905-AFB0-5A6B0FF4060C}"/>
              </a:ext>
            </a:extLst>
          </p:cNvPr>
          <p:cNvSpPr txBox="1">
            <a:spLocks/>
          </p:cNvSpPr>
          <p:nvPr/>
        </p:nvSpPr>
        <p:spPr>
          <a:xfrm>
            <a:off x="754380" y="5293953"/>
            <a:ext cx="7985262" cy="6374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None/>
            </a:pPr>
            <a:r>
              <a:rPr lang="en-US" altLang="en-US" sz="1400" dirty="0"/>
              <a:t>23. </a:t>
            </a:r>
            <a:r>
              <a:rPr lang="en-US" altLang="en-US" sz="1400" dirty="0" err="1"/>
              <a:t>Aringer</a:t>
            </a:r>
            <a:r>
              <a:rPr lang="en-US" altLang="en-US" sz="1400" dirty="0"/>
              <a:t> M, et al. 2019 European League Against Rheumatism/American College of Rheumatology Classification Criteria for Systemic Lupus Erythematosus. Arthritis </a:t>
            </a:r>
            <a:r>
              <a:rPr lang="en-US" altLang="en-US" sz="1400" dirty="0" err="1"/>
              <a:t>Rheumatol</a:t>
            </a:r>
            <a:r>
              <a:rPr lang="en-US" altLang="en-US" sz="1400" dirty="0"/>
              <a:t>. 2019;71(9):1400-1412.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GB" altLang="en-US" sz="1400" dirty="0"/>
              <a:t>34. Tan EM, et al. Arthritis Rheum. 1982;25(11):1271-1277.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GB" altLang="en-US" sz="1400" dirty="0"/>
              <a:t>35. Hochberg MC. Arthritis Rheum. 1997;40(9):1725.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n-GB" altLang="en-US" sz="1400" dirty="0"/>
              <a:t>36. </a:t>
            </a:r>
            <a:r>
              <a:rPr lang="en-GB" altLang="en-US" sz="1400" dirty="0" err="1"/>
              <a:t>Inês</a:t>
            </a:r>
            <a:r>
              <a:rPr lang="en-GB" altLang="en-US" sz="1400" dirty="0"/>
              <a:t> L, et al. </a:t>
            </a:r>
            <a:r>
              <a:rPr lang="en-US" altLang="en-US" sz="1400" dirty="0"/>
              <a:t>Arthritis Care Res (Hoboken). 2015;67(8):1180-1185.</a:t>
            </a:r>
            <a:endParaRPr lang="en-GB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46320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E8E605C7-6D3E-444C-F5FA-4857178B08F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737262305"/>
              </p:ext>
            </p:extLst>
          </p:nvPr>
        </p:nvGraphicFramePr>
        <p:xfrm>
          <a:off x="98854" y="82192"/>
          <a:ext cx="11994292" cy="662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3242">
                  <a:extLst>
                    <a:ext uri="{9D8B030D-6E8A-4147-A177-3AD203B41FA5}">
                      <a16:colId xmlns:a16="http://schemas.microsoft.com/office/drawing/2014/main" val="1737957760"/>
                    </a:ext>
                  </a:extLst>
                </a:gridCol>
                <a:gridCol w="2674403">
                  <a:extLst>
                    <a:ext uri="{9D8B030D-6E8A-4147-A177-3AD203B41FA5}">
                      <a16:colId xmlns:a16="http://schemas.microsoft.com/office/drawing/2014/main" val="3318715707"/>
                    </a:ext>
                  </a:extLst>
                </a:gridCol>
                <a:gridCol w="3428098">
                  <a:extLst>
                    <a:ext uri="{9D8B030D-6E8A-4147-A177-3AD203B41FA5}">
                      <a16:colId xmlns:a16="http://schemas.microsoft.com/office/drawing/2014/main" val="4065526906"/>
                    </a:ext>
                  </a:extLst>
                </a:gridCol>
                <a:gridCol w="3618549">
                  <a:extLst>
                    <a:ext uri="{9D8B030D-6E8A-4147-A177-3AD203B41FA5}">
                      <a16:colId xmlns:a16="http://schemas.microsoft.com/office/drawing/2014/main" val="102159835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1982</a:t>
                      </a:r>
                    </a:p>
                  </a:txBody>
                  <a:tcPr>
                    <a:solidFill>
                      <a:srgbClr val="F9C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1997</a:t>
                      </a:r>
                    </a:p>
                  </a:txBody>
                  <a:tcPr>
                    <a:solidFill>
                      <a:srgbClr val="F9C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2012</a:t>
                      </a:r>
                    </a:p>
                  </a:txBody>
                  <a:tcPr>
                    <a:solidFill>
                      <a:srgbClr val="F9C8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2019</a:t>
                      </a:r>
                    </a:p>
                  </a:txBody>
                  <a:tcPr>
                    <a:solidFill>
                      <a:srgbClr val="F9C8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870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7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7D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Clinical Criteria</a:t>
                      </a:r>
                    </a:p>
                  </a:txBody>
                  <a:tcPr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chemeClr val="bg1"/>
                          </a:solidFill>
                        </a:rPr>
                        <a:t>Clinical Domains and Criteria</a:t>
                      </a:r>
                    </a:p>
                  </a:txBody>
                  <a:tcPr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960547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b="1" dirty="0"/>
                        <a:t>1. Malar rash</a:t>
                      </a:r>
                    </a:p>
                  </a:txBody>
                  <a:tcPr>
                    <a:solidFill>
                      <a:srgbClr val="FFF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1. Malar rash</a:t>
                      </a:r>
                    </a:p>
                  </a:txBody>
                  <a:tcPr>
                    <a:solidFill>
                      <a:srgbClr val="FFF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1. Acute cutaneous lupus</a:t>
                      </a:r>
                    </a:p>
                  </a:txBody>
                  <a:tcPr>
                    <a:solidFill>
                      <a:srgbClr val="FFF7DE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n-US" sz="900" b="1" i="0" dirty="0"/>
                        <a:t>Entry criterion:</a:t>
                      </a:r>
                    </a:p>
                    <a:p>
                      <a:pPr algn="ctr"/>
                      <a:r>
                        <a:rPr lang="en-GB" sz="900" b="1" dirty="0"/>
                        <a:t>ANA</a:t>
                      </a:r>
                      <a:r>
                        <a:rPr lang="en-GB" sz="900" dirty="0"/>
                        <a:t> at a titre of ≥1:80 on HEp-2 cells or an equivalent </a:t>
                      </a:r>
                    </a:p>
                    <a:p>
                      <a:pPr algn="ctr"/>
                      <a:r>
                        <a:rPr lang="en-GB" sz="900" dirty="0"/>
                        <a:t>positive test </a:t>
                      </a:r>
                    </a:p>
                    <a:p>
                      <a:pPr algn="ctr"/>
                      <a:endParaRPr lang="en-GB" sz="900" dirty="0"/>
                    </a:p>
                    <a:p>
                      <a:pPr lvl="0"/>
                      <a:r>
                        <a:rPr lang="en-US" sz="900" b="1" i="0" dirty="0"/>
                        <a:t>Mucocutaneous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i="0" dirty="0"/>
                        <a:t>Non-scarring alopecia (2)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i="0" dirty="0"/>
                        <a:t>Oral ulcers (2)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i="0" dirty="0"/>
                        <a:t>Subacute cutaneous OR discoid lupus (4)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i="0" dirty="0"/>
                        <a:t>Acute cutaneous lupus (6)</a:t>
                      </a:r>
                    </a:p>
                  </a:txBody>
                  <a:tcPr>
                    <a:solidFill>
                      <a:srgbClr val="FFF7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70901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b="1" dirty="0"/>
                        <a:t>2. Discoid rash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2. Discoid rash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2. Chronic cutaneous lupus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rgbClr val="FFF7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282564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b="1" dirty="0"/>
                        <a:t>3. Photosensitivity</a:t>
                      </a:r>
                    </a:p>
                  </a:txBody>
                  <a:tcPr>
                    <a:solidFill>
                      <a:srgbClr val="FFF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3. Photosensitivity</a:t>
                      </a:r>
                    </a:p>
                  </a:txBody>
                  <a:tcPr>
                    <a:solidFill>
                      <a:srgbClr val="FFF7D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b="1" dirty="0"/>
                    </a:p>
                  </a:txBody>
                  <a:tcPr>
                    <a:solidFill>
                      <a:srgbClr val="FFF7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rgbClr val="FFF7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989028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b="1" dirty="0"/>
                        <a:t>4. Oral or nasal ulcerations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4. Oral or nasal ulcerations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3. Oral or nasopharyngeal ulcerations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tc vMerge="1">
                  <a:txBody>
                    <a:bodyPr/>
                    <a:lstStyle/>
                    <a:p>
                      <a:pPr lvl="0"/>
                      <a:r>
                        <a:rPr lang="en-US" sz="900" b="1" i="0" dirty="0"/>
                        <a:t>Mucocutaneous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i="0" dirty="0"/>
                        <a:t>Non-scarring alopecia (2)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i="0" dirty="0"/>
                        <a:t>Oral ulcers (2)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i="0" dirty="0"/>
                        <a:t>Subacute cutaneous OR discoid lupus (4)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i="0" dirty="0"/>
                        <a:t>Acute cutaneous lupus (6)</a:t>
                      </a:r>
                    </a:p>
                  </a:txBody>
                  <a:tcPr>
                    <a:solidFill>
                      <a:srgbClr val="FFF7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043436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900" b="1" dirty="0"/>
                    </a:p>
                  </a:txBody>
                  <a:tcPr>
                    <a:solidFill>
                      <a:srgbClr val="FFF7D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900" b="1" dirty="0"/>
                    </a:p>
                  </a:txBody>
                  <a:tcPr>
                    <a:solidFill>
                      <a:srgbClr val="FFF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4. Non-scarring alopecia</a:t>
                      </a:r>
                    </a:p>
                  </a:txBody>
                  <a:tcPr>
                    <a:solidFill>
                      <a:srgbClr val="FFF7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>
                    <a:solidFill>
                      <a:srgbClr val="FFF7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83304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b="1" dirty="0"/>
                        <a:t>5. Arthritis </a:t>
                      </a:r>
                    </a:p>
                    <a:p>
                      <a:r>
                        <a:rPr lang="en-US" sz="900" dirty="0"/>
                        <a:t>Non-erosive arthritis involving two or more joints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5. Non-erosive arthritis</a:t>
                      </a:r>
                    </a:p>
                    <a:p>
                      <a:r>
                        <a:rPr lang="en-US" sz="900" dirty="0"/>
                        <a:t>Involving two or more joints, characterized by tenderness, swelling or effusion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5. Synovitis involving two or more joints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Musculoskeletal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dirty="0"/>
                        <a:t>Joint involvement (6)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046860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b="1" dirty="0"/>
                        <a:t>6. Serositis: </a:t>
                      </a:r>
                    </a:p>
                    <a:p>
                      <a:r>
                        <a:rPr lang="en-US" sz="900" dirty="0"/>
                        <a:t>pleuritis or pericarditis</a:t>
                      </a:r>
                    </a:p>
                  </a:txBody>
                  <a:tcPr>
                    <a:solidFill>
                      <a:srgbClr val="FFF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6. Pleuritis or pericarditis</a:t>
                      </a:r>
                    </a:p>
                  </a:txBody>
                  <a:tcPr>
                    <a:solidFill>
                      <a:srgbClr val="FFF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6. Serositis</a:t>
                      </a:r>
                    </a:p>
                  </a:txBody>
                  <a:tcPr>
                    <a:solidFill>
                      <a:srgbClr val="FFF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Serosal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dirty="0"/>
                        <a:t>Pleural or pericardial involvement (5)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dirty="0"/>
                        <a:t>Acute pericarditis (6)</a:t>
                      </a:r>
                    </a:p>
                  </a:txBody>
                  <a:tcPr>
                    <a:solidFill>
                      <a:srgbClr val="FFF7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696451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b="1" dirty="0"/>
                        <a:t>7. Renal disorder: </a:t>
                      </a:r>
                      <a:r>
                        <a:rPr lang="en-US" sz="900" dirty="0"/>
                        <a:t>persistent proteinuria or cellular 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/>
                        <a:t>7. Renal disorder: </a:t>
                      </a:r>
                      <a:r>
                        <a:rPr lang="en-US" sz="900" dirty="0"/>
                        <a:t>persistent proteinuria or cellular cast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7. Renal disorder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Renal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dirty="0"/>
                        <a:t>Proteinuria &gt; 0.5 g/24h (4)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dirty="0"/>
                        <a:t>Renal biopsy Class II or IV lupus nephritis (8)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dirty="0"/>
                        <a:t>Renal biopsy Class III or IV lupus nephritis (10)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6421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900" b="1" dirty="0"/>
                        <a:t>8. Neurologic disorder: </a:t>
                      </a:r>
                    </a:p>
                    <a:p>
                      <a:r>
                        <a:rPr lang="en-US" sz="900" dirty="0"/>
                        <a:t>seizures or psychosis in the absence of offending drugs or known metabolic derangements.</a:t>
                      </a:r>
                    </a:p>
                  </a:txBody>
                  <a:tcPr>
                    <a:solidFill>
                      <a:srgbClr val="FFF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8. Neurologic disorder: </a:t>
                      </a:r>
                    </a:p>
                    <a:p>
                      <a:r>
                        <a:rPr lang="en-US" sz="900" b="0" dirty="0"/>
                        <a:t>seizures or psychosis</a:t>
                      </a:r>
                    </a:p>
                  </a:txBody>
                  <a:tcPr>
                    <a:solidFill>
                      <a:srgbClr val="FFF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8. Neurologic disorder</a:t>
                      </a:r>
                    </a:p>
                  </a:txBody>
                  <a:tcPr>
                    <a:solidFill>
                      <a:srgbClr val="FFF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Neuropsychiatric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dirty="0"/>
                        <a:t>Delirium (2)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dirty="0"/>
                        <a:t>Psychosis (3)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dirty="0"/>
                        <a:t>Seizure (5)</a:t>
                      </a:r>
                    </a:p>
                  </a:txBody>
                  <a:tcPr>
                    <a:solidFill>
                      <a:srgbClr val="FFF7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73360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r>
                        <a:rPr lang="en-US" sz="900" b="1" dirty="0"/>
                        <a:t>9. </a:t>
                      </a:r>
                      <a:r>
                        <a:rPr lang="en-US" sz="900" b="1" dirty="0" err="1"/>
                        <a:t>Haematologic</a:t>
                      </a:r>
                      <a:r>
                        <a:rPr lang="en-US" sz="900" b="1" dirty="0"/>
                        <a:t> disorder: </a:t>
                      </a:r>
                    </a:p>
                    <a:p>
                      <a:r>
                        <a:rPr lang="en-US" sz="900" dirty="0" err="1"/>
                        <a:t>haemolytic</a:t>
                      </a:r>
                      <a:r>
                        <a:rPr lang="en-US" sz="900" dirty="0"/>
                        <a:t> </a:t>
                      </a:r>
                      <a:r>
                        <a:rPr lang="en-US" sz="900" dirty="0" err="1"/>
                        <a:t>anaemia</a:t>
                      </a:r>
                      <a:r>
                        <a:rPr lang="en-US" sz="900" dirty="0"/>
                        <a:t> or leucopenia or lymphopenia or thrombocytopenia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900" b="1" dirty="0"/>
                        <a:t>9. </a:t>
                      </a:r>
                      <a:r>
                        <a:rPr lang="en-US" sz="900" b="1" dirty="0" err="1"/>
                        <a:t>Haematologic</a:t>
                      </a:r>
                      <a:r>
                        <a:rPr lang="en-US" sz="900" b="1" dirty="0"/>
                        <a:t> disorder: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900" dirty="0" err="1"/>
                        <a:t>haemolytic</a:t>
                      </a:r>
                      <a:r>
                        <a:rPr lang="en-US" sz="900" dirty="0"/>
                        <a:t> </a:t>
                      </a:r>
                      <a:r>
                        <a:rPr lang="en-US" sz="900" dirty="0" err="1"/>
                        <a:t>anaemia</a:t>
                      </a:r>
                      <a:r>
                        <a:rPr lang="en-US" sz="900" dirty="0"/>
                        <a:t> or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900" dirty="0"/>
                        <a:t>leucopenia or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900" dirty="0"/>
                        <a:t>lymphopenia or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900" dirty="0"/>
                        <a:t>thrombocytopenia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28600" indent="-228600">
                        <a:buAutoNum type="arabicPeriod" startAt="9"/>
                      </a:pPr>
                      <a:r>
                        <a:rPr lang="en-US" sz="900" b="1" dirty="0" err="1"/>
                        <a:t>Haemolytic</a:t>
                      </a:r>
                      <a:r>
                        <a:rPr lang="en-US" sz="900" b="1" dirty="0"/>
                        <a:t> </a:t>
                      </a:r>
                      <a:r>
                        <a:rPr lang="en-US" sz="900" b="1" dirty="0" err="1"/>
                        <a:t>anaemia</a:t>
                      </a:r>
                      <a:endParaRPr lang="en-US" sz="900" b="1" dirty="0"/>
                    </a:p>
                    <a:p>
                      <a:pPr marL="228600" indent="-228600">
                        <a:buAutoNum type="arabicPeriod" startAt="9"/>
                      </a:pPr>
                      <a:endParaRPr lang="en-US" sz="900" b="1" dirty="0"/>
                    </a:p>
                    <a:p>
                      <a:pPr marL="228600" indent="-228600">
                        <a:buAutoNum type="arabicPeriod" startAt="9"/>
                      </a:pPr>
                      <a:r>
                        <a:rPr lang="en-US" sz="900" b="1" dirty="0"/>
                        <a:t>Leucopenia or lymphopenia</a:t>
                      </a:r>
                    </a:p>
                    <a:p>
                      <a:pPr marL="228600" indent="-228600">
                        <a:buAutoNum type="arabicPeriod" startAt="9"/>
                      </a:pPr>
                      <a:endParaRPr lang="en-US" sz="900" b="1" dirty="0"/>
                    </a:p>
                    <a:p>
                      <a:pPr marL="228600" indent="-228600">
                        <a:buAutoNum type="arabicPeriod" startAt="9"/>
                      </a:pPr>
                      <a:r>
                        <a:rPr lang="en-US" sz="900" b="1" dirty="0"/>
                        <a:t>Thrombocytopenia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 err="1"/>
                        <a:t>Haematologic</a:t>
                      </a:r>
                      <a:endParaRPr lang="en-US" sz="900" b="1" dirty="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dirty="0"/>
                        <a:t>Leucopenia (3)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dirty="0"/>
                        <a:t>Thrombocytopenia (4)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dirty="0"/>
                        <a:t>Autoimmune </a:t>
                      </a:r>
                      <a:r>
                        <a:rPr lang="en-US" sz="900" b="1" dirty="0" err="1"/>
                        <a:t>haemolysis</a:t>
                      </a:r>
                      <a:r>
                        <a:rPr lang="en-US" sz="900" b="1" dirty="0"/>
                        <a:t> (4)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976365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solidFill>
                      <a:srgbClr val="FFF7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>
                    <a:solidFill>
                      <a:srgbClr val="FFF7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>
                    <a:solidFill>
                      <a:srgbClr val="FFF7D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Constitutional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900" b="1" dirty="0"/>
                        <a:t>Fever (2)</a:t>
                      </a:r>
                    </a:p>
                  </a:txBody>
                  <a:tcPr>
                    <a:solidFill>
                      <a:srgbClr val="FFF7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396035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endParaRPr lang="en-US" sz="900" dirty="0"/>
                    </a:p>
                  </a:txBody>
                  <a:tcPr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solidFill>
                            <a:schemeClr val="bg1"/>
                          </a:solidFill>
                        </a:rPr>
                        <a:t>Immunologic Criteria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>
                          <a:solidFill>
                            <a:schemeClr val="bg1"/>
                          </a:solidFill>
                        </a:rPr>
                        <a:t>Immunologic Domains and Criteria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86653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900" b="1" dirty="0"/>
                        <a:t>10. Immunologic disorder: </a:t>
                      </a:r>
                    </a:p>
                    <a:p>
                      <a:r>
                        <a:rPr lang="en-US" sz="900" dirty="0"/>
                        <a:t>positive LE cell preparation or anti-DNA antibody or anti-</a:t>
                      </a:r>
                      <a:r>
                        <a:rPr lang="en-US" sz="900" dirty="0" err="1"/>
                        <a:t>Sm</a:t>
                      </a:r>
                      <a:r>
                        <a:rPr lang="en-US" sz="900" dirty="0"/>
                        <a:t> antibody or false positive test for syphilis</a:t>
                      </a:r>
                    </a:p>
                    <a:p>
                      <a:endParaRPr lang="en-US" sz="900" dirty="0"/>
                    </a:p>
                    <a:p>
                      <a:endParaRPr lang="en-US" sz="9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/>
                        <a:t>11. Positive antinuclear antibody by IFT or an equivalent assay</a:t>
                      </a:r>
                    </a:p>
                    <a:p>
                      <a:endParaRPr lang="en-US" sz="900" dirty="0"/>
                    </a:p>
                  </a:txBody>
                  <a:tcPr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10. Immunologic disorder: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900" dirty="0"/>
                        <a:t>Anti-DNA antibody to native DNA or 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900" dirty="0"/>
                        <a:t>Anti-</a:t>
                      </a:r>
                      <a:r>
                        <a:rPr lang="en-US" sz="900" dirty="0" err="1"/>
                        <a:t>Sm</a:t>
                      </a:r>
                      <a:r>
                        <a:rPr lang="en-US" sz="900" dirty="0"/>
                        <a:t> antibody or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900" dirty="0"/>
                        <a:t>Positive antiphospholipid antibodies</a:t>
                      </a:r>
                    </a:p>
                    <a:p>
                      <a:pPr marL="342900" indent="-342900">
                        <a:buAutoNum type="arabicPeriod"/>
                      </a:pPr>
                      <a:endParaRPr lang="en-US" sz="900" dirty="0"/>
                    </a:p>
                    <a:p>
                      <a:pPr marL="342900" indent="-342900">
                        <a:buAutoNum type="arabicPeriod"/>
                      </a:pPr>
                      <a:endParaRPr lang="en-US" sz="9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/>
                        <a:t>11. Positive antinuclear antibody by IFT or an equivalent assay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sz="800" b="1" dirty="0"/>
                        <a:t>ANA level above laboratory reference range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800" b="1" dirty="0"/>
                        <a:t>Anti-dsDNA antibody level above laboratory reference range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800" b="1" dirty="0"/>
                        <a:t>Anti-</a:t>
                      </a:r>
                      <a:r>
                        <a:rPr lang="en-US" sz="800" b="1" dirty="0" err="1"/>
                        <a:t>Sm</a:t>
                      </a:r>
                      <a:r>
                        <a:rPr lang="en-US" sz="800" b="1" dirty="0"/>
                        <a:t> presence</a:t>
                      </a:r>
                    </a:p>
                    <a:p>
                      <a:pPr marL="342900" indent="-342900">
                        <a:buAutoNum type="arabicPeriod"/>
                      </a:pPr>
                      <a:r>
                        <a:rPr lang="en-US" sz="800" b="1" dirty="0"/>
                        <a:t>Antiphospholipid antibody positive, by any of the following: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800" b="1" dirty="0"/>
                        <a:t>Medium or high titer anti-cardiolipin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</a:pPr>
                      <a:r>
                        <a:rPr lang="en-US" sz="800" b="1" dirty="0"/>
                        <a:t>Positive test for anti-beta-2-glycoprotein</a:t>
                      </a:r>
                    </a:p>
                    <a:p>
                      <a:pPr marL="342900" indent="-342900">
                        <a:buFont typeface="+mj-lt"/>
                        <a:buAutoNum type="arabicPeriod" startAt="5"/>
                      </a:pPr>
                      <a:r>
                        <a:rPr lang="en-US" sz="800" b="1" dirty="0"/>
                        <a:t>Low complement</a:t>
                      </a:r>
                    </a:p>
                    <a:p>
                      <a:pPr marL="342900" indent="-342900">
                        <a:buFont typeface="+mj-lt"/>
                        <a:buAutoNum type="arabicPeriod" startAt="5"/>
                      </a:pPr>
                      <a:r>
                        <a:rPr lang="en-US" sz="800" b="1" dirty="0"/>
                        <a:t>Direct </a:t>
                      </a:r>
                      <a:r>
                        <a:rPr lang="en-US" sz="800" b="1" dirty="0" err="1"/>
                        <a:t>Coombs’</a:t>
                      </a:r>
                      <a:r>
                        <a:rPr lang="en-US" sz="800" b="1" dirty="0"/>
                        <a:t> test in the absence of </a:t>
                      </a:r>
                      <a:r>
                        <a:rPr lang="en-US" sz="800" b="1" dirty="0" err="1"/>
                        <a:t>haemolytic</a:t>
                      </a:r>
                      <a:r>
                        <a:rPr lang="en-US" sz="800" b="1" dirty="0"/>
                        <a:t> </a:t>
                      </a:r>
                      <a:r>
                        <a:rPr lang="en-US" sz="800" b="1" dirty="0" err="1"/>
                        <a:t>anaemia</a:t>
                      </a:r>
                      <a:endParaRPr lang="en-US" sz="800" b="1" dirty="0"/>
                    </a:p>
                  </a:txBody>
                  <a:tcPr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1" dirty="0"/>
                        <a:t>Antiphospholipid syndrome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1" dirty="0"/>
                        <a:t>Anti-</a:t>
                      </a:r>
                      <a:r>
                        <a:rPr lang="en-US" sz="800" b="1" dirty="0" err="1"/>
                        <a:t>cardiololipin</a:t>
                      </a:r>
                      <a:r>
                        <a:rPr lang="en-US" sz="800" b="1" dirty="0"/>
                        <a:t> antibody OR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1" dirty="0"/>
                        <a:t>Anti-B2GP1 antibody OR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1" dirty="0"/>
                        <a:t>Lupus anticoagulant (2)</a:t>
                      </a:r>
                    </a:p>
                    <a:p>
                      <a:r>
                        <a:rPr lang="en-US" sz="800" b="1" dirty="0"/>
                        <a:t>Complement proteins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1" dirty="0"/>
                        <a:t>Low C3 OR Low C4 (3)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1" dirty="0"/>
                        <a:t>Low C3 AND C4 (4)</a:t>
                      </a:r>
                    </a:p>
                    <a:p>
                      <a:r>
                        <a:rPr lang="en-US" sz="800" b="1" dirty="0"/>
                        <a:t>SLE-specific antibodies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800" b="1" dirty="0"/>
                        <a:t>Anti-dsDNA antibody OR anti-</a:t>
                      </a:r>
                      <a:r>
                        <a:rPr lang="en-US" sz="800" b="1" dirty="0" err="1"/>
                        <a:t>Sm</a:t>
                      </a:r>
                      <a:r>
                        <a:rPr lang="en-US" sz="800" b="1" dirty="0"/>
                        <a:t> antibody (6)</a:t>
                      </a:r>
                    </a:p>
                  </a:txBody>
                  <a:tcPr>
                    <a:solidFill>
                      <a:srgbClr val="FF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79531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93966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E9F5D-380F-36CE-13A3-0F88A9839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b="1" dirty="0"/>
              <a:t>2019 EULAR/ACR Classification </a:t>
            </a:r>
            <a:r>
              <a:rPr lang="en-GB" dirty="0"/>
              <a:t>C</a:t>
            </a:r>
            <a:r>
              <a:rPr lang="en-GB" sz="4400" b="1" dirty="0"/>
              <a:t>riteria for SLE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62832" y="1330602"/>
            <a:ext cx="6578693" cy="5293753"/>
          </a:xfrm>
          <a:prstGeom prst="rect">
            <a:avLst/>
          </a:prstGeom>
        </p:spPr>
        <p:txBody>
          <a:bodyPr wrap="square" lIns="121917" tIns="60958" rIns="121917" bIns="60958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dirty="0"/>
              <a:t>Requires a </a:t>
            </a:r>
            <a:r>
              <a:rPr lang="en-GB" sz="2400" b="1" dirty="0"/>
              <a:t>positive ANA as obligatory entry criterion</a:t>
            </a:r>
            <a:r>
              <a:rPr lang="en-GB" sz="2400" dirty="0"/>
              <a:t>. </a:t>
            </a:r>
          </a:p>
          <a:p>
            <a:pPr algn="just"/>
            <a:endParaRPr lang="en-GB" sz="2400" dirty="0"/>
          </a:p>
          <a:p>
            <a:pPr algn="just"/>
            <a:endParaRPr lang="en-GB" sz="2400" dirty="0"/>
          </a:p>
          <a:p>
            <a:pPr algn="just"/>
            <a:endParaRPr lang="en-GB" sz="24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400" dirty="0"/>
              <a:t>Other criteria were chosen from:</a:t>
            </a:r>
          </a:p>
          <a:p>
            <a:pPr marL="914389" lvl="1" indent="-457189" algn="just">
              <a:buFont typeface="Courier New" panose="02070309020205020404" pitchFamily="49" charset="0"/>
              <a:buChar char="o"/>
            </a:pPr>
            <a:r>
              <a:rPr lang="en-GB" sz="2400" b="1" dirty="0"/>
              <a:t>7 clinical categories</a:t>
            </a:r>
          </a:p>
          <a:p>
            <a:pPr marL="1523984" lvl="2" indent="-457200" algn="just">
              <a:buFont typeface="Wingdings" panose="05000000000000000000" pitchFamily="2" charset="2"/>
              <a:buChar char="Ø"/>
            </a:pPr>
            <a:r>
              <a:rPr lang="en-GB" sz="2400" dirty="0"/>
              <a:t>constitutional, hematologic, neuropsychiatric, </a:t>
            </a:r>
            <a:r>
              <a:rPr lang="en-GB" sz="2400" dirty="0" err="1"/>
              <a:t>mucocutaneous</a:t>
            </a:r>
            <a:r>
              <a:rPr lang="en-GB" sz="2400" dirty="0"/>
              <a:t>, </a:t>
            </a:r>
            <a:r>
              <a:rPr lang="en-GB" sz="2400" dirty="0" err="1"/>
              <a:t>serosal</a:t>
            </a:r>
            <a:r>
              <a:rPr lang="en-GB" sz="2400" dirty="0"/>
              <a:t>, musculoskeletal, renal</a:t>
            </a:r>
          </a:p>
          <a:p>
            <a:pPr marL="914389" lvl="1" indent="-457189" algn="just">
              <a:buFont typeface="Courier New" panose="02070309020205020404" pitchFamily="49" charset="0"/>
              <a:buChar char="o"/>
            </a:pPr>
            <a:r>
              <a:rPr lang="en-GB" sz="2400" b="1" dirty="0"/>
              <a:t>3 immunologic categories</a:t>
            </a:r>
          </a:p>
          <a:p>
            <a:pPr marL="1523973" lvl="2" indent="-457189" algn="just">
              <a:buFont typeface="Wingdings" panose="05000000000000000000" pitchFamily="2" charset="2"/>
              <a:buChar char="Ø"/>
            </a:pPr>
            <a:r>
              <a:rPr lang="en-GB" sz="2400" dirty="0"/>
              <a:t>antiphospholipid antibodies, complement proteins, SLE-specific antibodies (dsDNA, </a:t>
            </a:r>
            <a:r>
              <a:rPr lang="en-GB" sz="2400" dirty="0" err="1"/>
              <a:t>Sm</a:t>
            </a:r>
            <a:r>
              <a:rPr lang="en-GB" sz="2400" dirty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54477" y="3310465"/>
            <a:ext cx="1892115" cy="33855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121917" tIns="60958" rIns="121917" bIns="60958" rtlCol="0">
            <a:spAutoFit/>
          </a:bodyPr>
          <a:lstStyle/>
          <a:p>
            <a:r>
              <a:rPr lang="en-GB" sz="1400" dirty="0"/>
              <a:t>Weighted from 2 to 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B62694-2385-B82E-AC22-18D2FBA1E3EC}"/>
              </a:ext>
            </a:extLst>
          </p:cNvPr>
          <p:cNvSpPr txBox="1"/>
          <p:nvPr/>
        </p:nvSpPr>
        <p:spPr>
          <a:xfrm>
            <a:off x="5864256" y="2285656"/>
            <a:ext cx="5807675" cy="923330"/>
          </a:xfrm>
          <a:prstGeom prst="rect">
            <a:avLst/>
          </a:prstGeom>
          <a:solidFill>
            <a:srgbClr val="FFF7DE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1800" dirty="0"/>
              <a:t>ANA at a titre of ≥1:80 on HEp-2 cells or an equivalent </a:t>
            </a:r>
          </a:p>
          <a:p>
            <a:pPr algn="ctr"/>
            <a:r>
              <a:rPr lang="en-GB" sz="1800" dirty="0"/>
              <a:t>positive test at least once </a:t>
            </a:r>
          </a:p>
          <a:p>
            <a:pPr algn="ctr"/>
            <a:r>
              <a:rPr lang="en-GB" sz="1800" dirty="0"/>
              <a:t>[</a:t>
            </a:r>
            <a:r>
              <a:rPr lang="en-GB" sz="1800" i="1" dirty="0"/>
              <a:t>sensitivity 97.8%</a:t>
            </a:r>
            <a:r>
              <a:rPr lang="en-GB" sz="1800" dirty="0"/>
              <a:t>]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648660E-2757-9871-567A-8627DB71E9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20" y="1412794"/>
            <a:ext cx="5107897" cy="544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730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E CPG template 3" id="{70C9DEBF-6740-C44A-8FF9-AECF46EBD451}" vid="{91620721-3165-6A43-8103-D728669D0D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1285</TotalTime>
  <Words>1415</Words>
  <Application>Microsoft Office PowerPoint</Application>
  <PresentationFormat>Widescreen</PresentationFormat>
  <Paragraphs>192</Paragraphs>
  <Slides>15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AdvTT5235d5a9</vt:lpstr>
      <vt:lpstr>AdvTT5235d5a9+20</vt:lpstr>
      <vt:lpstr>AdvTT5235d5a9+fb</vt:lpstr>
      <vt:lpstr>Arial</vt:lpstr>
      <vt:lpstr>Arial Unicode MS</vt:lpstr>
      <vt:lpstr>Calibri</vt:lpstr>
      <vt:lpstr>Courier New</vt:lpstr>
      <vt:lpstr>ElsevierGulliver</vt:lpstr>
      <vt:lpstr>Wingdings</vt:lpstr>
      <vt:lpstr>Office Theme</vt:lpstr>
      <vt:lpstr>Training of Core Trainers CPG Management of  Systemic Lupus Erythematosus</vt:lpstr>
      <vt:lpstr>Learning Objectives</vt:lpstr>
      <vt:lpstr>Introduction</vt:lpstr>
      <vt:lpstr>Clinical Presentation of SLE</vt:lpstr>
      <vt:lpstr>Clinical Manifestation</vt:lpstr>
      <vt:lpstr>What are Classification Criteria?</vt:lpstr>
      <vt:lpstr>Classification Criteria for SLE</vt:lpstr>
      <vt:lpstr>PowerPoint Presentation</vt:lpstr>
      <vt:lpstr>2019 EULAR/ACR Classification Criteria for SLE </vt:lpstr>
      <vt:lpstr>Sensitivity and Specificity of Classification Criteria</vt:lpstr>
      <vt:lpstr>Sensitivity and Specificity of Classification Criteria</vt:lpstr>
      <vt:lpstr>PowerPoint Presentation</vt:lpstr>
      <vt:lpstr>CPG Recommendation</vt:lpstr>
      <vt:lpstr>Take Home Message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Tengku Noor Farhana Tengku Khalid</cp:lastModifiedBy>
  <cp:revision>17</cp:revision>
  <dcterms:created xsi:type="dcterms:W3CDTF">2023-11-29T06:59:45Z</dcterms:created>
  <dcterms:modified xsi:type="dcterms:W3CDTF">2024-07-01T00:31:21Z</dcterms:modified>
</cp:coreProperties>
</file>